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74" r:id="rId5"/>
    <p:sldId id="260" r:id="rId6"/>
    <p:sldId id="269" r:id="rId7"/>
    <p:sldId id="270" r:id="rId8"/>
    <p:sldId id="271" r:id="rId9"/>
    <p:sldId id="259" r:id="rId10"/>
    <p:sldId id="273" r:id="rId11"/>
    <p:sldId id="272" r:id="rId12"/>
    <p:sldId id="261" r:id="rId13"/>
    <p:sldId id="262" r:id="rId14"/>
    <p:sldId id="263" r:id="rId15"/>
    <p:sldId id="264" r:id="rId16"/>
    <p:sldId id="265"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7F473-BEA9-C236-3A72-B8755F354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98F46612-BFF8-97E2-1A08-6B70FD676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26E60033-FEB4-BEDE-F893-2A3F58475069}"/>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21C461C9-609B-9938-A63C-BC5378FC7B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96EBB68-C43C-EA89-7B4B-B68830CF7DE3}"/>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198004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4C62-41C3-23BB-9104-EA45A80D3E33}"/>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E588368-6A2C-9E37-6DE2-36209D76D9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19098A6-6567-9992-D328-0EEDA8E5E4F6}"/>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6E48BECE-7003-84F2-9317-2569EC6D5A7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5EB135D-003E-B73C-B197-E0CAB6CCB8BB}"/>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54869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5638C2-8936-8945-7CF4-703CD1A2D9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FACCDC10-E7BF-D504-2DCF-7B8D3B958F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5D050BE0-A127-E556-D1A1-367F54B7F028}"/>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F3947847-8B81-A8AE-6E83-72472283C4C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52E61D0-D04F-0AAB-492D-F4CC6001D69F}"/>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1095862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2BA9F-3B6A-4A12-39AE-83ADBA5BB97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677E34B-8462-80D0-5615-BD95AB3A6A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3B7B2A6-AB5B-2D8C-1E3E-C286C13987AC}"/>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5D7AA25F-16C0-1553-9BB3-98356254F31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D06BBB2-9AF0-E63B-B233-3ADBA0E934E4}"/>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26235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BC95-A5B2-95BC-903C-D5F408AB99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45A860B4-1F4C-B76F-7DBD-D6FD9666B3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97197B-EA5C-EC17-0E87-0123A2D6BA25}"/>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2D2C5360-E8EB-D84F-CC35-6D0D6285D1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A5FC8C5-0596-B773-BB14-960B79B0D9BF}"/>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67270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AECB3-21B7-288D-B545-3BE0AE462F9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2EE6475F-4D3C-E32A-5841-B7F1DEBC02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8C75A3BA-9028-CC70-3DF8-54F4000DB5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172D7FDE-474B-D870-BC8E-2084D6525B04}"/>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6" name="Footer Placeholder 5">
            <a:extLst>
              <a:ext uri="{FF2B5EF4-FFF2-40B4-BE49-F238E27FC236}">
                <a16:creationId xmlns:a16="http://schemas.microsoft.com/office/drawing/2014/main" id="{79C0A9E7-F2BC-5FAF-FABC-787301E9F5C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28E4DD7-4D87-5C88-031C-D42D313D50A7}"/>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069236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69CCF-7CEA-B9B7-3355-80972942EF42}"/>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3103AF8-3D0D-C2B2-917D-5A6822A8CC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B0786D-AD8D-B02B-477C-22625C3FAB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8C9C567-4405-95A6-7BA1-BCEB9E176C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03EDEC-C051-C773-985B-BDC60D01D4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230CAC7F-D5CD-A727-11B4-8C14C60675E7}"/>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8" name="Footer Placeholder 7">
            <a:extLst>
              <a:ext uri="{FF2B5EF4-FFF2-40B4-BE49-F238E27FC236}">
                <a16:creationId xmlns:a16="http://schemas.microsoft.com/office/drawing/2014/main" id="{62688742-FE5B-EF44-F984-326FBA42422C}"/>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1BC06E9-FC12-A7CA-C960-192DFEAE0587}"/>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239158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AFED-A831-1982-5756-A838C4F537D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FE26E99-AC88-EBFD-6CD0-F4CF62F1C0EA}"/>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4" name="Footer Placeholder 3">
            <a:extLst>
              <a:ext uri="{FF2B5EF4-FFF2-40B4-BE49-F238E27FC236}">
                <a16:creationId xmlns:a16="http://schemas.microsoft.com/office/drawing/2014/main" id="{B2069883-4246-C218-5B03-B6F8BFF45D37}"/>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F5E2CBB-0E6E-F405-A526-75D69850340C}"/>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125928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D32CC-F700-E793-EA4F-153C64E452D7}"/>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3" name="Footer Placeholder 2">
            <a:extLst>
              <a:ext uri="{FF2B5EF4-FFF2-40B4-BE49-F238E27FC236}">
                <a16:creationId xmlns:a16="http://schemas.microsoft.com/office/drawing/2014/main" id="{0E80A8B5-226B-E0DD-985B-741AA7A5CCDC}"/>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8646CDF-3B9F-2350-DCE8-A1FEFA9659F1}"/>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219609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9D215-F506-8DED-2874-BFB6106DFD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B00BB5F9-4CE2-C936-070D-EDC06D55E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6918EF7-7EA6-A09A-81FA-5BBCA46E2A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90F2D-949A-E260-F26B-D33D4F7A4E55}"/>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6" name="Footer Placeholder 5">
            <a:extLst>
              <a:ext uri="{FF2B5EF4-FFF2-40B4-BE49-F238E27FC236}">
                <a16:creationId xmlns:a16="http://schemas.microsoft.com/office/drawing/2014/main" id="{E6F400C7-2AFA-65E2-AC68-7C46762E8C0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85C2CE22-08BD-9016-9862-271BBF8EBA04}"/>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657499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9BCA-D9A6-8552-2350-406AEB1EF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A6DEF07A-A688-0E4E-6CF4-811D8C1F0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F10B701-7C32-F728-7723-C9011FCA0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E2BB4-4657-E552-8098-D8C91104C2C0}"/>
              </a:ext>
            </a:extLst>
          </p:cNvPr>
          <p:cNvSpPr>
            <a:spLocks noGrp="1"/>
          </p:cNvSpPr>
          <p:nvPr>
            <p:ph type="dt" sz="half" idx="10"/>
          </p:nvPr>
        </p:nvSpPr>
        <p:spPr/>
        <p:txBody>
          <a:bodyPr/>
          <a:lstStyle/>
          <a:p>
            <a:fld id="{E26C27E8-10F0-47F6-9965-FF5CCF8E369E}" type="datetimeFigureOut">
              <a:rPr lang="he-IL" smtClean="0"/>
              <a:t>כ"ו/תמוז/תשפ"ד</a:t>
            </a:fld>
            <a:endParaRPr lang="he-IL"/>
          </a:p>
        </p:txBody>
      </p:sp>
      <p:sp>
        <p:nvSpPr>
          <p:cNvPr id="6" name="Footer Placeholder 5">
            <a:extLst>
              <a:ext uri="{FF2B5EF4-FFF2-40B4-BE49-F238E27FC236}">
                <a16:creationId xmlns:a16="http://schemas.microsoft.com/office/drawing/2014/main" id="{DDEB5F57-08DE-4EA6-1999-D36400C6F98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92F9323-05F2-45F4-B5CC-FEBA075FB97E}"/>
              </a:ext>
            </a:extLst>
          </p:cNvPr>
          <p:cNvSpPr>
            <a:spLocks noGrp="1"/>
          </p:cNvSpPr>
          <p:nvPr>
            <p:ph type="sldNum" sz="quarter" idx="12"/>
          </p:nvPr>
        </p:nvSpPr>
        <p:spPr/>
        <p:txBody>
          <a:bodyPr/>
          <a:lstStyle/>
          <a:p>
            <a:fld id="{B9B06A64-6F56-4794-B979-04165DF5A7E4}" type="slidenum">
              <a:rPr lang="he-IL" smtClean="0"/>
              <a:t>‹#›</a:t>
            </a:fld>
            <a:endParaRPr lang="he-IL"/>
          </a:p>
        </p:txBody>
      </p:sp>
    </p:spTree>
    <p:extLst>
      <p:ext uri="{BB962C8B-B14F-4D97-AF65-F5344CB8AC3E}">
        <p14:creationId xmlns:p14="http://schemas.microsoft.com/office/powerpoint/2010/main" val="3838669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42FA9A-BA2D-7103-DD16-2824D2307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D0608323-1FF1-6411-9DDD-6453A12608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52C060C-EC59-AAF9-A1DF-8457B4497B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6C27E8-10F0-47F6-9965-FF5CCF8E369E}" type="datetimeFigureOut">
              <a:rPr lang="he-IL" smtClean="0"/>
              <a:t>כ"ו/תמוז/תשפ"ד</a:t>
            </a:fld>
            <a:endParaRPr lang="he-IL"/>
          </a:p>
        </p:txBody>
      </p:sp>
      <p:sp>
        <p:nvSpPr>
          <p:cNvPr id="5" name="Footer Placeholder 4">
            <a:extLst>
              <a:ext uri="{FF2B5EF4-FFF2-40B4-BE49-F238E27FC236}">
                <a16:creationId xmlns:a16="http://schemas.microsoft.com/office/drawing/2014/main" id="{7F64FEF9-9D72-326A-13CB-131E95C211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EE0147BF-A766-0AC5-CD76-56E925179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B06A64-6F56-4794-B979-04165DF5A7E4}" type="slidenum">
              <a:rPr lang="he-IL" smtClean="0"/>
              <a:t>‹#›</a:t>
            </a:fld>
            <a:endParaRPr lang="he-IL"/>
          </a:p>
        </p:txBody>
      </p:sp>
    </p:spTree>
    <p:extLst>
      <p:ext uri="{BB962C8B-B14F-4D97-AF65-F5344CB8AC3E}">
        <p14:creationId xmlns:p14="http://schemas.microsoft.com/office/powerpoint/2010/main" val="35657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0.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52A2C6D-4E4E-A318-0F74-F6F805309039}"/>
              </a:ext>
            </a:extLst>
          </p:cNvPr>
          <p:cNvSpPr>
            <a:spLocks noGrp="1"/>
          </p:cNvSpPr>
          <p:nvPr>
            <p:ph type="ctrTitle"/>
          </p:nvPr>
        </p:nvSpPr>
        <p:spPr>
          <a:xfrm>
            <a:off x="2464605" y="23866"/>
            <a:ext cx="7262788" cy="1375735"/>
          </a:xfrm>
        </p:spPr>
        <p:txBody>
          <a:bodyPr>
            <a:normAutofit fontScale="90000"/>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 – </a:t>
            </a:r>
            <a:r>
              <a:rPr lang="en-US" sz="3200" b="1" dirty="0">
                <a:solidFill>
                  <a:srgbClr val="FF0000"/>
                </a:solidFill>
              </a:rPr>
              <a:t>version 3</a:t>
            </a:r>
            <a:endParaRPr lang="he-IL" sz="3200" b="1" dirty="0">
              <a:solidFill>
                <a:srgbClr val="FF0000"/>
              </a:solidFill>
            </a:endParaRPr>
          </a:p>
        </p:txBody>
      </p:sp>
      <p:sp>
        <p:nvSpPr>
          <p:cNvPr id="7" name="Slide Number Placeholder 5">
            <a:extLst>
              <a:ext uri="{FF2B5EF4-FFF2-40B4-BE49-F238E27FC236}">
                <a16:creationId xmlns:a16="http://schemas.microsoft.com/office/drawing/2014/main" id="{89040994-C98F-94F7-5C25-8286D3B11EAF}"/>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a:t>
            </a:fld>
            <a:endParaRPr lang="he-IL" sz="1600" dirty="0"/>
          </a:p>
        </p:txBody>
      </p:sp>
      <p:graphicFrame>
        <p:nvGraphicFramePr>
          <p:cNvPr id="2" name="Table 1">
            <a:extLst>
              <a:ext uri="{FF2B5EF4-FFF2-40B4-BE49-F238E27FC236}">
                <a16:creationId xmlns:a16="http://schemas.microsoft.com/office/drawing/2014/main" id="{67320C74-0170-4209-911A-2E86279BDFC0}"/>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3" name="Picture 2" descr="A person standing on a stone wall with a bridge in the background&#10;&#10;Description automatically generated">
            <a:extLst>
              <a:ext uri="{FF2B5EF4-FFF2-40B4-BE49-F238E27FC236}">
                <a16:creationId xmlns:a16="http://schemas.microsoft.com/office/drawing/2014/main" id="{1C55FBCC-6426-67F2-B1C7-89B95DF32299}"/>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8" name="Picture 7" descr="A person in a uniform&#10;&#10;Description automatically generated">
            <a:extLst>
              <a:ext uri="{FF2B5EF4-FFF2-40B4-BE49-F238E27FC236}">
                <a16:creationId xmlns:a16="http://schemas.microsoft.com/office/drawing/2014/main" id="{838ECAA4-F6D6-5E3A-5583-2F9291A3A117}"/>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9" name="Picture 8">
            <a:extLst>
              <a:ext uri="{FF2B5EF4-FFF2-40B4-BE49-F238E27FC236}">
                <a16:creationId xmlns:a16="http://schemas.microsoft.com/office/drawing/2014/main" id="{4EBBE035-C93B-E94B-34FB-B9C3495FD497}"/>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83277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EB9D99E0-33BC-37B4-3E90-9F3F1C80C41A}"/>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10</a:t>
            </a:fld>
            <a:endParaRPr lang="he-IL" sz="1600" dirty="0"/>
          </a:p>
        </p:txBody>
      </p:sp>
      <p:sp>
        <p:nvSpPr>
          <p:cNvPr id="5" name="TextBox 4">
            <a:extLst>
              <a:ext uri="{FF2B5EF4-FFF2-40B4-BE49-F238E27FC236}">
                <a16:creationId xmlns:a16="http://schemas.microsoft.com/office/drawing/2014/main" id="{9B820F65-BFAD-E339-D962-6FF252C02EED}"/>
              </a:ext>
            </a:extLst>
          </p:cNvPr>
          <p:cNvSpPr txBox="1"/>
          <p:nvPr/>
        </p:nvSpPr>
        <p:spPr>
          <a:xfrm>
            <a:off x="1893651" y="67310"/>
            <a:ext cx="8404698" cy="988587"/>
          </a:xfrm>
          <a:prstGeom prst="rect">
            <a:avLst/>
          </a:prstGeom>
        </p:spPr>
        <p:txBody>
          <a:bodyPr vert="horz" lIns="91440" tIns="45720" rIns="91440" bIns="45720" rtlCol="0" anchor="ctr">
            <a:normAutofit lnSpcReduction="1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11.3 - For the specific test images (see 11.2) - relevant profiles and refer relevant lines of code to prove that specific test having specific rectangle were created as required – </a:t>
            </a:r>
            <a:r>
              <a:rPr lang="en-US" dirty="0">
                <a:solidFill>
                  <a:srgbClr val="00B050"/>
                </a:solidFill>
              </a:rPr>
              <a:t>part 2</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96F49E9-1611-0A30-C462-A885B7B73CA2}"/>
                  </a:ext>
                </a:extLst>
              </p:cNvPr>
              <p:cNvSpPr/>
              <p:nvPr/>
            </p:nvSpPr>
            <p:spPr>
              <a:xfrm>
                <a:off x="751461" y="1654573"/>
                <a:ext cx="3740285" cy="988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For point b :  </a:t>
                </a:r>
                <a14:m>
                  <m:oMath xmlns:m="http://schemas.openxmlformats.org/officeDocument/2006/math">
                    <m:r>
                      <a:rPr lang="en-US" i="1" dirty="0" smtClean="0">
                        <a:latin typeface="Cambria Math" panose="02040503050406030204" pitchFamily="18" charset="0"/>
                      </a:rPr>
                      <m:t>𝑡𝑟𝑎𝑛𝑠𝑝𝑎𝑟𝑒𝑛𝑐𝑦</m:t>
                    </m:r>
                    <m:r>
                      <a:rPr lang="en-US" i="1" dirty="0" smtClean="0">
                        <a:latin typeface="Cambria Math" panose="02040503050406030204" pitchFamily="18" charset="0"/>
                      </a:rPr>
                      <m:t> = </m:t>
                    </m:r>
                    <m:r>
                      <a:rPr lang="en-US" i="1" dirty="0" smtClean="0">
                        <a:latin typeface="Cambria Math" panose="02040503050406030204" pitchFamily="18" charset="0"/>
                      </a:rPr>
                      <m:t>150</m:t>
                    </m:r>
                  </m:oMath>
                </a14:m>
                <a:endParaRPr lang="en-US" dirty="0"/>
              </a:p>
              <a:p>
                <a:pPr algn="ctr"/>
                <a:r>
                  <a:rPr lang="en-US" dirty="0"/>
                  <a:t>                </a:t>
                </a:r>
                <a14:m>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0" smtClean="0">
                        <a:latin typeface="Cambria Math" panose="02040503050406030204" pitchFamily="18" charset="0"/>
                      </a:rPr>
                      <m:t>150</m:t>
                    </m:r>
                  </m:oMath>
                </a14:m>
                <a:endParaRPr lang="he-IL" dirty="0"/>
              </a:p>
            </p:txBody>
          </p:sp>
        </mc:Choice>
        <mc:Fallback xmlns="">
          <p:sp>
            <p:nvSpPr>
              <p:cNvPr id="6" name="Rectangle 5">
                <a:extLst>
                  <a:ext uri="{FF2B5EF4-FFF2-40B4-BE49-F238E27FC236}">
                    <a16:creationId xmlns:a16="http://schemas.microsoft.com/office/drawing/2014/main" id="{096F49E9-1611-0A30-C462-A885B7B73CA2}"/>
                  </a:ext>
                </a:extLst>
              </p:cNvPr>
              <p:cNvSpPr>
                <a:spLocks noRot="1" noChangeAspect="1" noMove="1" noResize="1" noEditPoints="1" noAdjustHandles="1" noChangeArrowheads="1" noChangeShapeType="1" noTextEdit="1"/>
              </p:cNvSpPr>
              <p:nvPr/>
            </p:nvSpPr>
            <p:spPr>
              <a:xfrm>
                <a:off x="751461" y="1654573"/>
                <a:ext cx="3740285" cy="988587"/>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1D9E055-2BC6-8D4A-873B-CC7932E35AFC}"/>
                  </a:ext>
                </a:extLst>
              </p:cNvPr>
              <p:cNvSpPr/>
              <p:nvPr/>
            </p:nvSpPr>
            <p:spPr>
              <a:xfrm>
                <a:off x="8044775" y="1603193"/>
                <a:ext cx="3629228" cy="988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For point a :  </a:t>
                </a:r>
                <a14:m>
                  <m:oMath xmlns:m="http://schemas.openxmlformats.org/officeDocument/2006/math">
                    <m:r>
                      <a:rPr lang="en-US" i="1" dirty="0" smtClean="0">
                        <a:latin typeface="Cambria Math" panose="02040503050406030204" pitchFamily="18" charset="0"/>
                      </a:rPr>
                      <m:t>𝑡𝑟𝑎𝑛𝑠𝑝𝑎𝑟𝑒𝑛𝑐𝑦</m:t>
                    </m:r>
                    <m:r>
                      <a:rPr lang="en-US" i="1" dirty="0" smtClean="0">
                        <a:latin typeface="Cambria Math" panose="02040503050406030204" pitchFamily="18" charset="0"/>
                      </a:rPr>
                      <m:t> =</m:t>
                    </m:r>
                    <m:r>
                      <a:rPr lang="en-US" b="0" i="1" dirty="0" smtClean="0">
                        <a:latin typeface="Cambria Math" panose="02040503050406030204" pitchFamily="18" charset="0"/>
                      </a:rPr>
                      <m:t>20</m:t>
                    </m:r>
                  </m:oMath>
                </a14:m>
                <a:endParaRPr lang="en-US" dirty="0"/>
              </a:p>
              <a:p>
                <a:pPr algn="ctr"/>
                <a:r>
                  <a:rPr lang="en-US" dirty="0"/>
                  <a:t>                </a:t>
                </a:r>
                <a14:m>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0" smtClean="0">
                        <a:latin typeface="Cambria Math" panose="02040503050406030204" pitchFamily="18" charset="0"/>
                      </a:rPr>
                      <m:t>20</m:t>
                    </m:r>
                  </m:oMath>
                </a14:m>
                <a:endParaRPr lang="he-IL" dirty="0"/>
              </a:p>
            </p:txBody>
          </p:sp>
        </mc:Choice>
        <mc:Fallback xmlns="">
          <p:sp>
            <p:nvSpPr>
              <p:cNvPr id="7" name="Rectangle 6">
                <a:extLst>
                  <a:ext uri="{FF2B5EF4-FFF2-40B4-BE49-F238E27FC236}">
                    <a16:creationId xmlns:a16="http://schemas.microsoft.com/office/drawing/2014/main" id="{21D9E055-2BC6-8D4A-873B-CC7932E35AFC}"/>
                  </a:ext>
                </a:extLst>
              </p:cNvPr>
              <p:cNvSpPr>
                <a:spLocks noRot="1" noChangeAspect="1" noMove="1" noResize="1" noEditPoints="1" noAdjustHandles="1" noChangeArrowheads="1" noChangeShapeType="1" noTextEdit="1"/>
              </p:cNvSpPr>
              <p:nvPr/>
            </p:nvSpPr>
            <p:spPr>
              <a:xfrm>
                <a:off x="8044775" y="1603193"/>
                <a:ext cx="3629228" cy="988587"/>
              </a:xfrm>
              <a:prstGeom prst="rect">
                <a:avLst/>
              </a:prstGeom>
              <a:blipFill>
                <a:blip r:embed="rId3"/>
                <a:stretch>
                  <a:fillRect/>
                </a:stretch>
              </a:blipFill>
            </p:spPr>
            <p:txBody>
              <a:bodyPr/>
              <a:lstStyle/>
              <a:p>
                <a:r>
                  <a:rPr lang="he-IL">
                    <a:noFill/>
                  </a:rPr>
                  <a:t> </a:t>
                </a:r>
              </a:p>
            </p:txBody>
          </p:sp>
        </mc:Fallback>
      </mc:AlternateContent>
      <p:sp>
        <p:nvSpPr>
          <p:cNvPr id="8" name="מציין מיקום תוכן 2">
            <a:extLst>
              <a:ext uri="{FF2B5EF4-FFF2-40B4-BE49-F238E27FC236}">
                <a16:creationId xmlns:a16="http://schemas.microsoft.com/office/drawing/2014/main" id="{E0FDC830-2AA2-F9A5-3A2D-5E96A04D1D4A}"/>
              </a:ext>
            </a:extLst>
          </p:cNvPr>
          <p:cNvSpPr>
            <a:spLocks noGrp="1"/>
          </p:cNvSpPr>
          <p:nvPr>
            <p:ph idx="1"/>
          </p:nvPr>
        </p:nvSpPr>
        <p:spPr>
          <a:xfrm>
            <a:off x="342089" y="1103786"/>
            <a:ext cx="11086289" cy="384499"/>
          </a:xfrm>
        </p:spPr>
        <p:style>
          <a:lnRef idx="0">
            <a:schemeClr val="accent3"/>
          </a:lnRef>
          <a:fillRef idx="3">
            <a:schemeClr val="accent3"/>
          </a:fillRef>
          <a:effectRef idx="3">
            <a:schemeClr val="accent3"/>
          </a:effectRef>
          <a:fontRef idx="minor">
            <a:schemeClr val="lt1"/>
          </a:fontRef>
        </p:style>
        <p:txBody>
          <a:bodyPr>
            <a:normAutofit fontScale="40000" lnSpcReduction="20000"/>
          </a:bodyPr>
          <a:lstStyle/>
          <a:p>
            <a:pPr marL="0" indent="0" algn="l" rtl="0">
              <a:spcBef>
                <a:spcPts val="0"/>
              </a:spcBef>
              <a:spcAft>
                <a:spcPts val="0"/>
              </a:spcAft>
              <a:buNone/>
            </a:pPr>
            <a:r>
              <a:rPr lang="en-US" sz="5500" b="1" i="0" u="none" strike="noStrike" dirty="0">
                <a:effectLst/>
                <a:latin typeface="Calibri" panose="020F0502020204030204" pitchFamily="34" charset="0"/>
              </a:rPr>
              <a:t>   image</a:t>
            </a:r>
            <a:r>
              <a:rPr lang="en-US" sz="5500" b="0" i="0" u="none" strike="noStrike" dirty="0">
                <a:effectLst/>
                <a:latin typeface="Calibri" panose="020F0502020204030204" pitchFamily="34" charset="0"/>
              </a:rPr>
              <a:t>[row,col] =  transparency*i</a:t>
            </a:r>
            <a:r>
              <a:rPr lang="en-US" sz="5500" b="1" i="0" u="none" strike="noStrike" dirty="0">
                <a:effectLst/>
                <a:latin typeface="Calibri" panose="020F0502020204030204" pitchFamily="34" charset="0"/>
              </a:rPr>
              <a:t>mage</a:t>
            </a:r>
            <a:r>
              <a:rPr lang="en-US" sz="5500" b="0" i="0" u="none" strike="noStrike" dirty="0">
                <a:effectLst/>
                <a:latin typeface="Calibri" panose="020F0502020204030204" pitchFamily="34" charset="0"/>
              </a:rPr>
              <a:t>[row,col]/255.0</a:t>
            </a:r>
            <a:r>
              <a:rPr lang="en-US" sz="5500" dirty="0"/>
              <a:t> </a:t>
            </a:r>
            <a:r>
              <a:rPr lang="en-US" sz="5500" b="0" i="0" u="none" strike="noStrike" dirty="0">
                <a:effectLst/>
                <a:latin typeface="Calibri" panose="020F0502020204030204" pitchFamily="34" charset="0"/>
              </a:rPr>
              <a:t>+ (255-transparency)*</a:t>
            </a:r>
            <a:r>
              <a:rPr lang="en-US" sz="5500" b="0" i="0" u="none" strike="noStrike" dirty="0" err="1">
                <a:effectLst/>
                <a:latin typeface="Calibri" panose="020F0502020204030204" pitchFamily="34" charset="0"/>
              </a:rPr>
              <a:t>grayLevel</a:t>
            </a:r>
            <a:r>
              <a:rPr lang="en-US" sz="5500" b="0" i="0" u="none" strike="noStrike" dirty="0">
                <a:effectLst/>
                <a:latin typeface="Calibri" panose="020F0502020204030204" pitchFamily="34" charset="0"/>
              </a:rPr>
              <a:t>/255.0</a:t>
            </a:r>
            <a:endParaRPr lang="en-US" sz="5500" b="0" dirty="0">
              <a:effectLst/>
            </a:endParaRPr>
          </a:p>
        </p:txBody>
      </p:sp>
      <p:sp>
        <p:nvSpPr>
          <p:cNvPr id="9" name="Arrow: Down 8">
            <a:extLst>
              <a:ext uri="{FF2B5EF4-FFF2-40B4-BE49-F238E27FC236}">
                <a16:creationId xmlns:a16="http://schemas.microsoft.com/office/drawing/2014/main" id="{AFF37319-BD71-988F-4BF4-7F367AF09C91}"/>
              </a:ext>
            </a:extLst>
          </p:cNvPr>
          <p:cNvSpPr/>
          <p:nvPr/>
        </p:nvSpPr>
        <p:spPr>
          <a:xfrm>
            <a:off x="2315182" y="2703318"/>
            <a:ext cx="214009" cy="98858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Arrow: Down 9">
            <a:extLst>
              <a:ext uri="{FF2B5EF4-FFF2-40B4-BE49-F238E27FC236}">
                <a16:creationId xmlns:a16="http://schemas.microsoft.com/office/drawing/2014/main" id="{88938908-960D-4219-4CF4-3535221FCF9A}"/>
              </a:ext>
            </a:extLst>
          </p:cNvPr>
          <p:cNvSpPr/>
          <p:nvPr/>
        </p:nvSpPr>
        <p:spPr>
          <a:xfrm>
            <a:off x="9859390" y="2605564"/>
            <a:ext cx="214010" cy="108634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F75C3EF-9DA3-7370-1E1E-10BEC800B913}"/>
                  </a:ext>
                </a:extLst>
              </p:cNvPr>
              <p:cNvSpPr/>
              <p:nvPr/>
            </p:nvSpPr>
            <p:spPr>
              <a:xfrm>
                <a:off x="0" y="3765919"/>
                <a:ext cx="5535038" cy="739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𝑖𝑚𝑎𝑔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𝑏</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255</m:t>
                          </m:r>
                        </m:num>
                        <m:den>
                          <m:r>
                            <a:rPr lang="en-US" b="0" i="1" smtClean="0">
                              <a:latin typeface="Cambria Math" panose="02040503050406030204" pitchFamily="18" charset="0"/>
                            </a:rPr>
                            <m:t>255</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255</m:t>
                          </m:r>
                          <m:r>
                            <a:rPr lang="en-US" b="0" i="1" smtClean="0">
                              <a:latin typeface="Cambria Math" panose="02040503050406030204" pitchFamily="18" charset="0"/>
                            </a:rPr>
                            <m:t>−</m:t>
                          </m:r>
                          <m:r>
                            <a:rPr lang="en-US" b="0" i="1" smtClean="0">
                              <a:latin typeface="Cambria Math" panose="02040503050406030204" pitchFamily="18" charset="0"/>
                            </a:rPr>
                            <m:t>150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150</m:t>
                              </m:r>
                            </m:num>
                            <m:den>
                              <m:r>
                                <a:rPr lang="en-US" b="0" i="1" smtClean="0">
                                  <a:latin typeface="Cambria Math" panose="02040503050406030204" pitchFamily="18" charset="0"/>
                                </a:rPr>
                                <m:t>255</m:t>
                              </m:r>
                            </m:den>
                          </m:f>
                        </m:e>
                      </m:d>
                      <m:r>
                        <a:rPr lang="en-US" b="0" i="1" smtClean="0">
                          <a:latin typeface="Cambria Math" panose="02040503050406030204" pitchFamily="18" charset="0"/>
                        </a:rPr>
                        <m:t>=</m:t>
                      </m:r>
                      <m:r>
                        <a:rPr lang="en-US" b="0" i="1" smtClean="0">
                          <a:latin typeface="Cambria Math" panose="02040503050406030204" pitchFamily="18" charset="0"/>
                        </a:rPr>
                        <m:t>211</m:t>
                      </m:r>
                      <m:r>
                        <a:rPr lang="en-US" b="0" i="1" smtClean="0">
                          <a:latin typeface="Cambria Math" panose="02040503050406030204" pitchFamily="18" charset="0"/>
                        </a:rPr>
                        <m:t>.</m:t>
                      </m:r>
                      <m:r>
                        <a:rPr lang="en-US" b="0" i="1" smtClean="0">
                          <a:latin typeface="Cambria Math" panose="02040503050406030204" pitchFamily="18" charset="0"/>
                        </a:rPr>
                        <m:t>7</m:t>
                      </m:r>
                    </m:oMath>
                  </m:oMathPara>
                </a14:m>
                <a:endParaRPr lang="he-IL" dirty="0"/>
              </a:p>
            </p:txBody>
          </p:sp>
        </mc:Choice>
        <mc:Fallback xmlns="">
          <p:sp>
            <p:nvSpPr>
              <p:cNvPr id="11" name="Rectangle 10">
                <a:extLst>
                  <a:ext uri="{FF2B5EF4-FFF2-40B4-BE49-F238E27FC236}">
                    <a16:creationId xmlns:a16="http://schemas.microsoft.com/office/drawing/2014/main" id="{8F75C3EF-9DA3-7370-1E1E-10BEC800B913}"/>
                  </a:ext>
                </a:extLst>
              </p:cNvPr>
              <p:cNvSpPr>
                <a:spLocks noRot="1" noChangeAspect="1" noMove="1" noResize="1" noEditPoints="1" noAdjustHandles="1" noChangeArrowheads="1" noChangeShapeType="1" noTextEdit="1"/>
              </p:cNvSpPr>
              <p:nvPr/>
            </p:nvSpPr>
            <p:spPr>
              <a:xfrm>
                <a:off x="0" y="3765919"/>
                <a:ext cx="5535038" cy="73930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79DF6E-C2DF-BFC3-8496-FDB7CE2FF53C}"/>
                  </a:ext>
                </a:extLst>
              </p:cNvPr>
              <p:cNvSpPr/>
              <p:nvPr/>
            </p:nvSpPr>
            <p:spPr>
              <a:xfrm>
                <a:off x="6783422" y="3765919"/>
                <a:ext cx="5408578" cy="7393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𝑖𝑚𝑎𝑔</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20</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255</m:t>
                          </m:r>
                        </m:num>
                        <m:den>
                          <m:r>
                            <a:rPr lang="en-US" b="0" i="1" smtClean="0">
                              <a:latin typeface="Cambria Math" panose="02040503050406030204" pitchFamily="18" charset="0"/>
                            </a:rPr>
                            <m:t>255</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255</m:t>
                          </m:r>
                          <m:r>
                            <a:rPr lang="en-US" b="0" i="1" smtClean="0">
                              <a:latin typeface="Cambria Math" panose="02040503050406030204" pitchFamily="18" charset="0"/>
                            </a:rPr>
                            <m:t>−</m:t>
                          </m:r>
                          <m:r>
                            <a:rPr lang="en-US" b="0" i="1" smtClean="0">
                              <a:latin typeface="Cambria Math" panose="02040503050406030204" pitchFamily="18" charset="0"/>
                            </a:rPr>
                            <m:t>20</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255</m:t>
                              </m:r>
                            </m:den>
                          </m:f>
                        </m:e>
                      </m:d>
                      <m:r>
                        <a:rPr lang="en-US" b="0" i="1" smtClean="0">
                          <a:latin typeface="Cambria Math" panose="02040503050406030204" pitchFamily="18" charset="0"/>
                        </a:rPr>
                        <m:t>=</m:t>
                      </m:r>
                      <m:r>
                        <a:rPr lang="en-US" b="0" i="1" smtClean="0">
                          <a:latin typeface="Cambria Math" panose="02040503050406030204" pitchFamily="18" charset="0"/>
                        </a:rPr>
                        <m:t>38</m:t>
                      </m:r>
                      <m:r>
                        <a:rPr lang="en-US" b="0" i="1" smtClean="0">
                          <a:latin typeface="Cambria Math" panose="02040503050406030204" pitchFamily="18" charset="0"/>
                        </a:rPr>
                        <m:t>.</m:t>
                      </m:r>
                      <m:r>
                        <a:rPr lang="en-US" b="0" i="1" smtClean="0">
                          <a:latin typeface="Cambria Math" panose="02040503050406030204" pitchFamily="18" charset="0"/>
                        </a:rPr>
                        <m:t>4</m:t>
                      </m:r>
                    </m:oMath>
                  </m:oMathPara>
                </a14:m>
                <a:endParaRPr lang="he-IL" dirty="0"/>
              </a:p>
            </p:txBody>
          </p:sp>
        </mc:Choice>
        <mc:Fallback xmlns="">
          <p:sp>
            <p:nvSpPr>
              <p:cNvPr id="12" name="Rectangle 11">
                <a:extLst>
                  <a:ext uri="{FF2B5EF4-FFF2-40B4-BE49-F238E27FC236}">
                    <a16:creationId xmlns:a16="http://schemas.microsoft.com/office/drawing/2014/main" id="{5679DF6E-C2DF-BFC3-8496-FDB7CE2FF53C}"/>
                  </a:ext>
                </a:extLst>
              </p:cNvPr>
              <p:cNvSpPr>
                <a:spLocks noRot="1" noChangeAspect="1" noMove="1" noResize="1" noEditPoints="1" noAdjustHandles="1" noChangeArrowheads="1" noChangeShapeType="1" noTextEdit="1"/>
              </p:cNvSpPr>
              <p:nvPr/>
            </p:nvSpPr>
            <p:spPr>
              <a:xfrm>
                <a:off x="6783422" y="3765919"/>
                <a:ext cx="5408578" cy="739302"/>
              </a:xfrm>
              <a:prstGeom prst="rect">
                <a:avLst/>
              </a:prstGeom>
              <a:blipFill>
                <a:blip r:embed="rId5"/>
                <a:stretch>
                  <a:fillRect/>
                </a:stretch>
              </a:blipFill>
            </p:spPr>
            <p:txBody>
              <a:bodyPr/>
              <a:lstStyle/>
              <a:p>
                <a:r>
                  <a:rPr lang="he-IL">
                    <a:noFill/>
                  </a:rPr>
                  <a:t> </a:t>
                </a:r>
              </a:p>
            </p:txBody>
          </p:sp>
        </mc:Fallback>
      </mc:AlternateContent>
      <p:grpSp>
        <p:nvGrpSpPr>
          <p:cNvPr id="2" name="Group 1">
            <a:extLst>
              <a:ext uri="{FF2B5EF4-FFF2-40B4-BE49-F238E27FC236}">
                <a16:creationId xmlns:a16="http://schemas.microsoft.com/office/drawing/2014/main" id="{27D81811-0192-9CFF-5F6C-5655C77B24C7}"/>
              </a:ext>
            </a:extLst>
          </p:cNvPr>
          <p:cNvGrpSpPr/>
          <p:nvPr/>
        </p:nvGrpSpPr>
        <p:grpSpPr>
          <a:xfrm>
            <a:off x="8313438" y="4595199"/>
            <a:ext cx="2170414" cy="2193066"/>
            <a:chOff x="12558063" y="1278917"/>
            <a:chExt cx="2403543" cy="2548201"/>
          </a:xfrm>
        </p:grpSpPr>
        <p:pic>
          <p:nvPicPr>
            <p:cNvPr id="3" name="Picture 2">
              <a:extLst>
                <a:ext uri="{FF2B5EF4-FFF2-40B4-BE49-F238E27FC236}">
                  <a16:creationId xmlns:a16="http://schemas.microsoft.com/office/drawing/2014/main" id="{ED10A06E-64A6-D09A-9296-25D50FFFDBCD}"/>
                </a:ext>
              </a:extLst>
            </p:cNvPr>
            <p:cNvPicPr>
              <a:picLocks noChangeAspect="1"/>
            </p:cNvPicPr>
            <p:nvPr/>
          </p:nvPicPr>
          <p:blipFill>
            <a:blip r:embed="rId6"/>
            <a:stretch>
              <a:fillRect/>
            </a:stretch>
          </p:blipFill>
          <p:spPr>
            <a:xfrm>
              <a:off x="12558063" y="1278917"/>
              <a:ext cx="2403543" cy="2548201"/>
            </a:xfrm>
            <a:prstGeom prst="rect">
              <a:avLst/>
            </a:prstGeom>
          </p:spPr>
        </p:pic>
        <p:sp>
          <p:nvSpPr>
            <p:cNvPr id="13" name="Rectangle 12">
              <a:extLst>
                <a:ext uri="{FF2B5EF4-FFF2-40B4-BE49-F238E27FC236}">
                  <a16:creationId xmlns:a16="http://schemas.microsoft.com/office/drawing/2014/main" id="{5B102402-B5E7-D06B-1A3F-2BAB1B887AE4}"/>
                </a:ext>
              </a:extLst>
            </p:cNvPr>
            <p:cNvSpPr/>
            <p:nvPr/>
          </p:nvSpPr>
          <p:spPr>
            <a:xfrm>
              <a:off x="13241731" y="2300097"/>
              <a:ext cx="340467" cy="9697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4" name="Picture 13">
            <a:extLst>
              <a:ext uri="{FF2B5EF4-FFF2-40B4-BE49-F238E27FC236}">
                <a16:creationId xmlns:a16="http://schemas.microsoft.com/office/drawing/2014/main" id="{50860ADA-BB73-EEC7-68AC-07D2CBA7CE3B}"/>
              </a:ext>
            </a:extLst>
          </p:cNvPr>
          <p:cNvPicPr>
            <a:picLocks noChangeAspect="1"/>
          </p:cNvPicPr>
          <p:nvPr/>
        </p:nvPicPr>
        <p:blipFill>
          <a:blip r:embed="rId7"/>
          <a:stretch>
            <a:fillRect/>
          </a:stretch>
        </p:blipFill>
        <p:spPr>
          <a:xfrm>
            <a:off x="1771312" y="4620129"/>
            <a:ext cx="1992414" cy="2130776"/>
          </a:xfrm>
          <a:prstGeom prst="rect">
            <a:avLst/>
          </a:prstGeom>
        </p:spPr>
      </p:pic>
      <p:sp>
        <p:nvSpPr>
          <p:cNvPr id="15" name="Rectangle 14">
            <a:extLst>
              <a:ext uri="{FF2B5EF4-FFF2-40B4-BE49-F238E27FC236}">
                <a16:creationId xmlns:a16="http://schemas.microsoft.com/office/drawing/2014/main" id="{6BBB4717-0BDD-AB8A-36ED-AE5631E47796}"/>
              </a:ext>
            </a:extLst>
          </p:cNvPr>
          <p:cNvSpPr/>
          <p:nvPr/>
        </p:nvSpPr>
        <p:spPr>
          <a:xfrm>
            <a:off x="2369271" y="5468167"/>
            <a:ext cx="307444" cy="83462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descr="Verified Symbol Vector Images (over 12,000)">
            <a:extLst>
              <a:ext uri="{FF2B5EF4-FFF2-40B4-BE49-F238E27FC236}">
                <a16:creationId xmlns:a16="http://schemas.microsoft.com/office/drawing/2014/main" id="{99AF83A9-5E78-CC7F-450B-C9CA597BC3C3}"/>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61400" y1="43400" x2="61400" y2="43400"/>
                      </a14:backgroundRemoval>
                    </a14:imgEffect>
                  </a14:imgLayer>
                </a14:imgProps>
              </a:ext>
              <a:ext uri="{28A0092B-C50C-407E-A947-70E740481C1C}">
                <a14:useLocalDpi xmlns:a14="http://schemas.microsoft.com/office/drawing/2010/main" val="0"/>
              </a:ext>
            </a:extLst>
          </a:blip>
          <a:srcRect/>
          <a:stretch>
            <a:fillRect/>
          </a:stretch>
        </p:blipFill>
        <p:spPr bwMode="auto">
          <a:xfrm>
            <a:off x="6470017" y="4647448"/>
            <a:ext cx="2118345" cy="21183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Verified Symbol Vector Images (over 12,000)">
            <a:extLst>
              <a:ext uri="{FF2B5EF4-FFF2-40B4-BE49-F238E27FC236}">
                <a16:creationId xmlns:a16="http://schemas.microsoft.com/office/drawing/2014/main" id="{69B4DD50-346E-F1F6-60BF-07655036262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61400" y1="43400" x2="61400" y2="43400"/>
                      </a14:backgroundRemoval>
                    </a14:imgEffect>
                  </a14:imgLayer>
                </a14:imgProps>
              </a:ext>
              <a:ext uri="{28A0092B-C50C-407E-A947-70E740481C1C}">
                <a14:useLocalDpi xmlns:a14="http://schemas.microsoft.com/office/drawing/2010/main" val="0"/>
              </a:ext>
            </a:extLst>
          </a:blip>
          <a:srcRect/>
          <a:stretch>
            <a:fillRect/>
          </a:stretch>
        </p:blipFill>
        <p:spPr bwMode="auto">
          <a:xfrm>
            <a:off x="3391884" y="4632560"/>
            <a:ext cx="2118345" cy="21183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09EC4ED-CE20-F59D-8374-EFCFB4919861}"/>
              </a:ext>
            </a:extLst>
          </p:cNvPr>
          <p:cNvSpPr/>
          <p:nvPr/>
        </p:nvSpPr>
        <p:spPr>
          <a:xfrm>
            <a:off x="243191" y="5350213"/>
            <a:ext cx="1391056" cy="364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Real results</a:t>
            </a:r>
            <a:endParaRPr lang="he-IL" dirty="0"/>
          </a:p>
        </p:txBody>
      </p:sp>
      <p:sp>
        <p:nvSpPr>
          <p:cNvPr id="18" name="Rectangle 17">
            <a:extLst>
              <a:ext uri="{FF2B5EF4-FFF2-40B4-BE49-F238E27FC236}">
                <a16:creationId xmlns:a16="http://schemas.microsoft.com/office/drawing/2014/main" id="{026E51B5-860B-3F59-66E9-CF87FB04927B}"/>
              </a:ext>
            </a:extLst>
          </p:cNvPr>
          <p:cNvSpPr/>
          <p:nvPr/>
        </p:nvSpPr>
        <p:spPr>
          <a:xfrm>
            <a:off x="10635362" y="5497017"/>
            <a:ext cx="1391056" cy="364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Real results</a:t>
            </a:r>
            <a:endParaRPr lang="he-IL" dirty="0"/>
          </a:p>
        </p:txBody>
      </p:sp>
    </p:spTree>
    <p:extLst>
      <p:ext uri="{BB962C8B-B14F-4D97-AF65-F5344CB8AC3E}">
        <p14:creationId xmlns:p14="http://schemas.microsoft.com/office/powerpoint/2010/main" val="3660581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C952333-9AE4-BA7C-43F9-0567CFF8D13C}"/>
              </a:ext>
            </a:extLst>
          </p:cNvPr>
          <p:cNvSpPr txBox="1">
            <a:spLocks/>
          </p:cNvSpPr>
          <p:nvPr/>
        </p:nvSpPr>
        <p:spPr>
          <a:xfrm>
            <a:off x="11731557" y="67310"/>
            <a:ext cx="460443"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11</a:t>
            </a:fld>
            <a:endParaRPr lang="he-IL" sz="1600" dirty="0"/>
          </a:p>
        </p:txBody>
      </p:sp>
      <p:sp>
        <p:nvSpPr>
          <p:cNvPr id="5" name="TextBox 4">
            <a:extLst>
              <a:ext uri="{FF2B5EF4-FFF2-40B4-BE49-F238E27FC236}">
                <a16:creationId xmlns:a16="http://schemas.microsoft.com/office/drawing/2014/main" id="{6D805FB9-C987-8D39-D61C-E5606CB42CC4}"/>
              </a:ext>
            </a:extLst>
          </p:cNvPr>
          <p:cNvSpPr txBox="1"/>
          <p:nvPr/>
        </p:nvSpPr>
        <p:spPr>
          <a:xfrm>
            <a:off x="1893651" y="16684"/>
            <a:ext cx="8404698" cy="988587"/>
          </a:xfrm>
          <a:prstGeom prst="rect">
            <a:avLst/>
          </a:prstGeom>
        </p:spPr>
        <p:txBody>
          <a:bodyPr vert="horz" lIns="91440" tIns="45720" rIns="91440" bIns="45720" rtlCol="0" anchor="ctr">
            <a:normAutofit lnSpcReduction="1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11.3 - For the specific test images (see 11.2) - relevant profiles and refer relevant lines of code to prove that specific test having specific rectangle were created as required – </a:t>
            </a:r>
            <a:r>
              <a:rPr lang="en-US" dirty="0">
                <a:solidFill>
                  <a:srgbClr val="00B050"/>
                </a:solidFill>
              </a:rPr>
              <a:t>part 2</a:t>
            </a:r>
          </a:p>
        </p:txBody>
      </p:sp>
      <p:pic>
        <p:nvPicPr>
          <p:cNvPr id="7" name="Picture 6">
            <a:extLst>
              <a:ext uri="{FF2B5EF4-FFF2-40B4-BE49-F238E27FC236}">
                <a16:creationId xmlns:a16="http://schemas.microsoft.com/office/drawing/2014/main" id="{C55958DC-5FEB-516A-1C8A-FB2F1D5DD6CF}"/>
              </a:ext>
            </a:extLst>
          </p:cNvPr>
          <p:cNvPicPr>
            <a:picLocks noChangeAspect="1"/>
          </p:cNvPicPr>
          <p:nvPr/>
        </p:nvPicPr>
        <p:blipFill>
          <a:blip r:embed="rId2"/>
          <a:stretch>
            <a:fillRect/>
          </a:stretch>
        </p:blipFill>
        <p:spPr>
          <a:xfrm>
            <a:off x="4299632" y="1264805"/>
            <a:ext cx="2377596" cy="2608431"/>
          </a:xfrm>
          <a:prstGeom prst="rect">
            <a:avLst/>
          </a:prstGeom>
        </p:spPr>
      </p:pic>
      <p:pic>
        <p:nvPicPr>
          <p:cNvPr id="9" name="Picture 8">
            <a:extLst>
              <a:ext uri="{FF2B5EF4-FFF2-40B4-BE49-F238E27FC236}">
                <a16:creationId xmlns:a16="http://schemas.microsoft.com/office/drawing/2014/main" id="{5E7A7C0C-F891-22E0-6448-6F4E5EA7818E}"/>
              </a:ext>
            </a:extLst>
          </p:cNvPr>
          <p:cNvPicPr>
            <a:picLocks noChangeAspect="1"/>
          </p:cNvPicPr>
          <p:nvPr/>
        </p:nvPicPr>
        <p:blipFill>
          <a:blip r:embed="rId3"/>
          <a:stretch>
            <a:fillRect/>
          </a:stretch>
        </p:blipFill>
        <p:spPr>
          <a:xfrm>
            <a:off x="176822" y="919678"/>
            <a:ext cx="3890253" cy="3024434"/>
          </a:xfrm>
          <a:prstGeom prst="rect">
            <a:avLst/>
          </a:prstGeom>
        </p:spPr>
      </p:pic>
      <p:cxnSp>
        <p:nvCxnSpPr>
          <p:cNvPr id="10" name="Straight Arrow Connector 9">
            <a:extLst>
              <a:ext uri="{FF2B5EF4-FFF2-40B4-BE49-F238E27FC236}">
                <a16:creationId xmlns:a16="http://schemas.microsoft.com/office/drawing/2014/main" id="{4215BEF2-7CEE-8A32-2A1F-60C3A42E6DFD}"/>
              </a:ext>
            </a:extLst>
          </p:cNvPr>
          <p:cNvCxnSpPr>
            <a:cxnSpLocks/>
          </p:cNvCxnSpPr>
          <p:nvPr/>
        </p:nvCxnSpPr>
        <p:spPr>
          <a:xfrm>
            <a:off x="1822031" y="926953"/>
            <a:ext cx="698347" cy="299423"/>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B7E6913D-F357-C572-53C9-D5F3BF2D49CE}"/>
              </a:ext>
            </a:extLst>
          </p:cNvPr>
          <p:cNvSpPr/>
          <p:nvPr/>
        </p:nvSpPr>
        <p:spPr>
          <a:xfrm>
            <a:off x="1480302" y="769331"/>
            <a:ext cx="265889" cy="30069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a:t>
            </a:r>
            <a:endParaRPr lang="he-IL" dirty="0"/>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6FF279DD-7E0D-50E5-5A08-D146CAA95921}"/>
                  </a:ext>
                </a:extLst>
              </p:cNvPr>
              <p:cNvSpPr/>
              <p:nvPr/>
            </p:nvSpPr>
            <p:spPr>
              <a:xfrm>
                <a:off x="6872581" y="1860310"/>
                <a:ext cx="5089197" cy="9885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Regarding point c : the result has to be the substitution between ‘a’ and ‘b’ -&gt;  </a:t>
                </a:r>
                <a14:m>
                  <m:oMath xmlns:m="http://schemas.openxmlformats.org/officeDocument/2006/math">
                    <m:r>
                      <a:rPr lang="en-US" b="1" i="1" smtClean="0">
                        <a:latin typeface="Cambria Math" panose="02040503050406030204" pitchFamily="18" charset="0"/>
                      </a:rPr>
                      <m:t>𝟐𝟏𝟏</m:t>
                    </m:r>
                    <m:r>
                      <a:rPr lang="en-US" b="1" i="1" smtClean="0">
                        <a:latin typeface="Cambria Math" panose="02040503050406030204" pitchFamily="18" charset="0"/>
                      </a:rPr>
                      <m:t>−</m:t>
                    </m:r>
                  </m:oMath>
                </a14:m>
                <a:r>
                  <a:rPr lang="en-US" b="1" dirty="0"/>
                  <a:t>38=173 </a:t>
                </a:r>
                <a:endParaRPr lang="he-IL" b="1" dirty="0"/>
              </a:p>
            </p:txBody>
          </p:sp>
        </mc:Choice>
        <mc:Fallback>
          <p:sp>
            <p:nvSpPr>
              <p:cNvPr id="17" name="Rectangle 16">
                <a:extLst>
                  <a:ext uri="{FF2B5EF4-FFF2-40B4-BE49-F238E27FC236}">
                    <a16:creationId xmlns:a16="http://schemas.microsoft.com/office/drawing/2014/main" id="{6FF279DD-7E0D-50E5-5A08-D146CAA95921}"/>
                  </a:ext>
                </a:extLst>
              </p:cNvPr>
              <p:cNvSpPr>
                <a:spLocks noRot="1" noChangeAspect="1" noMove="1" noResize="1" noEditPoints="1" noAdjustHandles="1" noChangeArrowheads="1" noChangeShapeType="1" noTextEdit="1"/>
              </p:cNvSpPr>
              <p:nvPr/>
            </p:nvSpPr>
            <p:spPr>
              <a:xfrm>
                <a:off x="6872581" y="1860310"/>
                <a:ext cx="5089197" cy="988587"/>
              </a:xfrm>
              <a:prstGeom prst="rect">
                <a:avLst/>
              </a:prstGeom>
              <a:blipFill>
                <a:blip r:embed="rId4"/>
                <a:stretch>
                  <a:fillRect r="-119"/>
                </a:stretch>
              </a:blipFill>
            </p:spPr>
            <p:txBody>
              <a:bodyPr/>
              <a:lstStyle/>
              <a:p>
                <a:r>
                  <a:rPr lang="he-IL">
                    <a:noFill/>
                  </a:rPr>
                  <a:t> </a:t>
                </a:r>
              </a:p>
            </p:txBody>
          </p:sp>
        </mc:Fallback>
      </mc:AlternateContent>
      <p:sp>
        <p:nvSpPr>
          <p:cNvPr id="3" name="Rectangle 2">
            <a:extLst>
              <a:ext uri="{FF2B5EF4-FFF2-40B4-BE49-F238E27FC236}">
                <a16:creationId xmlns:a16="http://schemas.microsoft.com/office/drawing/2014/main" id="{D543C342-ED44-0BBD-AB62-10B8CCC63F64}"/>
              </a:ext>
            </a:extLst>
          </p:cNvPr>
          <p:cNvSpPr/>
          <p:nvPr/>
        </p:nvSpPr>
        <p:spPr>
          <a:xfrm>
            <a:off x="5029200" y="2370936"/>
            <a:ext cx="317974" cy="955923"/>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Arrow: Down 5">
            <a:extLst>
              <a:ext uri="{FF2B5EF4-FFF2-40B4-BE49-F238E27FC236}">
                <a16:creationId xmlns:a16="http://schemas.microsoft.com/office/drawing/2014/main" id="{606C9ADD-677B-E232-4950-7CBDEA165A7D}"/>
              </a:ext>
            </a:extLst>
          </p:cNvPr>
          <p:cNvSpPr/>
          <p:nvPr/>
        </p:nvSpPr>
        <p:spPr>
          <a:xfrm>
            <a:off x="9124545" y="2848897"/>
            <a:ext cx="447472" cy="109521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287CBED-AA0F-B672-55E3-E9CD5CFDE867}"/>
                  </a:ext>
                </a:extLst>
              </p:cNvPr>
              <p:cNvSpPr/>
              <p:nvPr/>
            </p:nvSpPr>
            <p:spPr>
              <a:xfrm>
                <a:off x="1802860" y="3958239"/>
                <a:ext cx="10389140" cy="2902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But the real result is 84 as it can be seen above – which is wrong.</a:t>
                </a:r>
              </a:p>
              <a:p>
                <a:endParaRPr lang="en-US" dirty="0"/>
              </a:p>
              <a:p>
                <a:r>
                  <a:rPr lang="en-US" dirty="0"/>
                  <a:t>we tried an experimental formula (made by us) which is :</a:t>
                </a:r>
                <a:br>
                  <a:rPr lang="en-US" dirty="0"/>
                </a:br>
                <a14:m>
                  <m:oMath xmlns:m="http://schemas.openxmlformats.org/officeDocument/2006/math">
                    <m:r>
                      <m:rPr>
                        <m:nor/>
                      </m:rPr>
                      <a:rPr lang="en-US" b="1" dirty="0">
                        <a:latin typeface="Calibri" panose="020F0502020204030204" pitchFamily="34" charset="0"/>
                      </a:rPr>
                      <m:t>image</m:t>
                    </m:r>
                    <m:r>
                      <m:rPr>
                        <m:nor/>
                      </m:rPr>
                      <a:rPr lang="en-US" dirty="0">
                        <a:latin typeface="Calibri" panose="020F0502020204030204" pitchFamily="34" charset="0"/>
                      </a:rPr>
                      <m:t>[</m:t>
                    </m:r>
                    <m:r>
                      <m:rPr>
                        <m:nor/>
                      </m:rPr>
                      <a:rPr lang="en-US" dirty="0">
                        <a:latin typeface="Calibri" panose="020F0502020204030204" pitchFamily="34" charset="0"/>
                      </a:rPr>
                      <m:t>row</m:t>
                    </m:r>
                    <m:r>
                      <m:rPr>
                        <m:nor/>
                      </m:rPr>
                      <a:rPr lang="en-US" dirty="0">
                        <a:latin typeface="Calibri" panose="020F0502020204030204" pitchFamily="34" charset="0"/>
                      </a:rPr>
                      <m:t>,</m:t>
                    </m:r>
                    <m:r>
                      <m:rPr>
                        <m:nor/>
                      </m:rPr>
                      <a:rPr lang="en-US" dirty="0">
                        <a:latin typeface="Calibri" panose="020F0502020204030204" pitchFamily="34" charset="0"/>
                      </a:rPr>
                      <m:t>col</m:t>
                    </m:r>
                    <m:r>
                      <m:rPr>
                        <m:nor/>
                      </m:rPr>
                      <a:rPr lang="en-US" dirty="0">
                        <a:latin typeface="Calibri" panose="020F0502020204030204" pitchFamily="34"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𝑁</m:t>
                        </m:r>
                      </m:den>
                    </m:f>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r>
                          <a:rPr lang="en-US" i="1" dirty="0">
                            <a:latin typeface="Cambria Math" panose="02040503050406030204" pitchFamily="18" charset="0"/>
                          </a:rPr>
                          <m:t>𝑡𝑟𝑎𝑛𝑠𝑝𝑎𝑟𝑒𝑛𝑐𝑦</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r>
                          <a:rPr lang="en-US" b="0" i="1" dirty="0" smtClean="0">
                            <a:latin typeface="Cambria Math" panose="02040503050406030204" pitchFamily="18" charset="0"/>
                          </a:rPr>
                          <m:t>+</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𝑖</m:t>
                            </m:r>
                            <m:r>
                              <a:rPr lang="en-US" b="0" i="1" dirty="0" smtClean="0">
                                <a:latin typeface="Cambria Math" panose="02040503050406030204" pitchFamily="18" charset="0"/>
                              </a:rPr>
                              <m:t>=</m:t>
                            </m:r>
                            <m:r>
                              <m:rPr>
                                <m:brk m:alnAt="23"/>
                              </m:rPr>
                              <a:rPr lang="en-US" b="0" i="1" dirty="0" smtClean="0">
                                <a:latin typeface="Cambria Math" panose="02040503050406030204" pitchFamily="18" charset="0"/>
                              </a:rPr>
                              <m:t>1</m:t>
                            </m:r>
                          </m:sub>
                          <m:sup>
                            <m:r>
                              <a:rPr lang="en-US" b="0" i="1" dirty="0" smtClean="0">
                                <a:latin typeface="Cambria Math" panose="02040503050406030204" pitchFamily="18" charset="0"/>
                              </a:rPr>
                              <m:t>𝑁</m:t>
                            </m:r>
                          </m:sup>
                          <m:e>
                            <m:r>
                              <a:rPr lang="en-US" b="0" i="1" dirty="0" smtClean="0">
                                <a:latin typeface="Cambria Math" panose="02040503050406030204" pitchFamily="18" charset="0"/>
                              </a:rPr>
                              <m:t>(</m:t>
                            </m:r>
                            <m:r>
                              <a:rPr lang="en-US" b="0" i="1" dirty="0" smtClean="0">
                                <a:latin typeface="Cambria Math" panose="02040503050406030204" pitchFamily="18" charset="0"/>
                              </a:rPr>
                              <m:t>255</m:t>
                            </m:r>
                            <m:r>
                              <a:rPr lang="en-US" b="0" i="1" dirty="0" smtClean="0">
                                <a:latin typeface="Cambria Math" panose="02040503050406030204" pitchFamily="18" charset="0"/>
                              </a:rPr>
                              <m:t>−</m:t>
                            </m:r>
                            <m:r>
                              <a:rPr lang="en-US" b="0" i="1" dirty="0" smtClean="0">
                                <a:latin typeface="Cambria Math" panose="02040503050406030204" pitchFamily="18" charset="0"/>
                              </a:rPr>
                              <m:t>𝑔𝑟𝑎𝑦𝑙𝑒𝑣𝑒𝑙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𝑔𝑟𝑎𝑦𝑙𝑒𝑣𝑒𝑙</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num>
                                  <m:den>
                                    <m:r>
                                      <a:rPr lang="en-US" b="0" i="1" dirty="0" smtClean="0">
                                        <a:latin typeface="Cambria Math" panose="02040503050406030204" pitchFamily="18" charset="0"/>
                                      </a:rPr>
                                      <m:t>255</m:t>
                                    </m:r>
                                  </m:den>
                                </m:f>
                              </m:e>
                            </m:d>
                          </m:e>
                        </m:nary>
                        <m:r>
                          <a:rPr lang="en-US" b="0" i="1" dirty="0" smtClean="0">
                            <a:latin typeface="Cambria Math" panose="02040503050406030204" pitchFamily="18" charset="0"/>
                          </a:rPr>
                          <m:t> </m:t>
                        </m:r>
                      </m:e>
                    </m:nary>
                  </m:oMath>
                </a14:m>
                <a:r>
                  <a:rPr lang="en-US" dirty="0"/>
                  <a:t>that gave us the approximate result. </a:t>
                </a:r>
              </a:p>
              <a:p>
                <a:r>
                  <a:rPr lang="en-US" dirty="0"/>
                  <a:t> </a:t>
                </a:r>
              </a:p>
              <a:p>
                <a:r>
                  <a:rPr lang="en-US" b="1" dirty="0"/>
                  <a:t>When we discussed it with the lecturer we were advice to change the order of the rectangles to receive the correct value. After doing so we got the same result which indicate that we have a mathematical problem which we can’t solve. After consulting with the lecturer , we were permitted to use it with the mathematical error and to submit it as is.</a:t>
                </a:r>
                <a:endParaRPr lang="he-IL" b="1" dirty="0"/>
              </a:p>
            </p:txBody>
          </p:sp>
        </mc:Choice>
        <mc:Fallback>
          <p:sp>
            <p:nvSpPr>
              <p:cNvPr id="8" name="Rectangle 7">
                <a:extLst>
                  <a:ext uri="{FF2B5EF4-FFF2-40B4-BE49-F238E27FC236}">
                    <a16:creationId xmlns:a16="http://schemas.microsoft.com/office/drawing/2014/main" id="{E287CBED-AA0F-B672-55E3-E9CD5CFDE867}"/>
                  </a:ext>
                </a:extLst>
              </p:cNvPr>
              <p:cNvSpPr>
                <a:spLocks noRot="1" noChangeAspect="1" noMove="1" noResize="1" noEditPoints="1" noAdjustHandles="1" noChangeArrowheads="1" noChangeShapeType="1" noTextEdit="1"/>
              </p:cNvSpPr>
              <p:nvPr/>
            </p:nvSpPr>
            <p:spPr>
              <a:xfrm>
                <a:off x="1802860" y="3958239"/>
                <a:ext cx="10389140" cy="2902973"/>
              </a:xfrm>
              <a:prstGeom prst="rect">
                <a:avLst/>
              </a:prstGeom>
              <a:blipFill>
                <a:blip r:embed="rId5"/>
                <a:stretch>
                  <a:fillRect l="-469" t="-1875" r="-586" b="-4167"/>
                </a:stretch>
              </a:blipFill>
            </p:spPr>
            <p:txBody>
              <a:bodyPr/>
              <a:lstStyle/>
              <a:p>
                <a:r>
                  <a:rPr lang="he-IL">
                    <a:noFill/>
                  </a:rPr>
                  <a:t> </a:t>
                </a:r>
              </a:p>
            </p:txBody>
          </p:sp>
        </mc:Fallback>
      </mc:AlternateContent>
    </p:spTree>
    <p:extLst>
      <p:ext uri="{BB962C8B-B14F-4D97-AF65-F5344CB8AC3E}">
        <p14:creationId xmlns:p14="http://schemas.microsoft.com/office/powerpoint/2010/main" val="2973812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702374" y="67310"/>
            <a:ext cx="48962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12</a:t>
            </a:fld>
            <a:endParaRPr lang="he-IL" sz="1600" dirty="0"/>
          </a:p>
        </p:txBody>
      </p:sp>
      <p:sp>
        <p:nvSpPr>
          <p:cNvPr id="2" name="TextBox 1">
            <a:extLst>
              <a:ext uri="{FF2B5EF4-FFF2-40B4-BE49-F238E27FC236}">
                <a16:creationId xmlns:a16="http://schemas.microsoft.com/office/drawing/2014/main" id="{C94C896C-8441-12CB-129B-47B6BB9274DA}"/>
              </a:ext>
            </a:extLst>
          </p:cNvPr>
          <p:cNvSpPr txBox="1"/>
          <p:nvPr/>
        </p:nvSpPr>
        <p:spPr>
          <a:xfrm>
            <a:off x="1660187" y="0"/>
            <a:ext cx="8871625" cy="608425"/>
          </a:xfrm>
          <a:prstGeom prst="rect">
            <a:avLst/>
          </a:prstGeom>
        </p:spPr>
        <p:txBody>
          <a:bodyPr vert="horz" lIns="91440" tIns="45720" rIns="91440" bIns="45720" rtlCol="0" anchor="ctr">
            <a:normAutofit fontScale="925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11.4 - Code of the “main” function and set of intermediate images - </a:t>
            </a:r>
            <a:r>
              <a:rPr lang="en-US" dirty="0">
                <a:solidFill>
                  <a:srgbClr val="00B050"/>
                </a:solidFill>
              </a:rPr>
              <a:t>part 1</a:t>
            </a:r>
          </a:p>
        </p:txBody>
      </p:sp>
      <p:pic>
        <p:nvPicPr>
          <p:cNvPr id="9" name="Picture 8">
            <a:extLst>
              <a:ext uri="{FF2B5EF4-FFF2-40B4-BE49-F238E27FC236}">
                <a16:creationId xmlns:a16="http://schemas.microsoft.com/office/drawing/2014/main" id="{CFA66066-C4FA-9F4F-8507-620DC7189746}"/>
              </a:ext>
            </a:extLst>
          </p:cNvPr>
          <p:cNvPicPr>
            <a:picLocks noChangeAspect="1"/>
          </p:cNvPicPr>
          <p:nvPr/>
        </p:nvPicPr>
        <p:blipFill>
          <a:blip r:embed="rId2"/>
          <a:stretch>
            <a:fillRect/>
          </a:stretch>
        </p:blipFill>
        <p:spPr>
          <a:xfrm>
            <a:off x="0" y="608425"/>
            <a:ext cx="8972550" cy="5819775"/>
          </a:xfrm>
          <a:prstGeom prst="rect">
            <a:avLst/>
          </a:prstGeom>
        </p:spPr>
      </p:pic>
      <p:sp>
        <p:nvSpPr>
          <p:cNvPr id="10" name="Rectangle 9">
            <a:extLst>
              <a:ext uri="{FF2B5EF4-FFF2-40B4-BE49-F238E27FC236}">
                <a16:creationId xmlns:a16="http://schemas.microsoft.com/office/drawing/2014/main" id="{56B6ABC6-93DD-18B6-E072-74BF62B69D33}"/>
              </a:ext>
            </a:extLst>
          </p:cNvPr>
          <p:cNvSpPr/>
          <p:nvPr/>
        </p:nvSpPr>
        <p:spPr>
          <a:xfrm>
            <a:off x="9001529" y="2247090"/>
            <a:ext cx="3060565" cy="1488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addition – as mentioned before – the s2dpoint struct &amp; the validation process to prevent clipping in located at the header file </a:t>
            </a:r>
          </a:p>
        </p:txBody>
      </p:sp>
    </p:spTree>
    <p:extLst>
      <p:ext uri="{BB962C8B-B14F-4D97-AF65-F5344CB8AC3E}">
        <p14:creationId xmlns:p14="http://schemas.microsoft.com/office/powerpoint/2010/main" val="300646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721830" y="67310"/>
            <a:ext cx="470170"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13</a:t>
            </a:fld>
            <a:endParaRPr lang="he-IL" sz="1600" dirty="0"/>
          </a:p>
        </p:txBody>
      </p:sp>
      <p:pic>
        <p:nvPicPr>
          <p:cNvPr id="3" name="Picture 2" descr="A white background with a black and grey square&#10;&#10;Description automatically generated with medium confidence">
            <a:extLst>
              <a:ext uri="{FF2B5EF4-FFF2-40B4-BE49-F238E27FC236}">
                <a16:creationId xmlns:a16="http://schemas.microsoft.com/office/drawing/2014/main" id="{5C40E831-B62A-38EC-6C3E-D9226A09D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32" y="1225684"/>
            <a:ext cx="3048000" cy="2286000"/>
          </a:xfrm>
          <a:prstGeom prst="rect">
            <a:avLst/>
          </a:prstGeom>
          <a:ln>
            <a:solidFill>
              <a:schemeClr val="accent1"/>
            </a:solidFill>
          </a:ln>
        </p:spPr>
      </p:pic>
      <p:sp>
        <p:nvSpPr>
          <p:cNvPr id="5" name="TextBox 4">
            <a:extLst>
              <a:ext uri="{FF2B5EF4-FFF2-40B4-BE49-F238E27FC236}">
                <a16:creationId xmlns:a16="http://schemas.microsoft.com/office/drawing/2014/main" id="{EC066CDE-9C15-B903-F4EB-26311530413B}"/>
              </a:ext>
            </a:extLst>
          </p:cNvPr>
          <p:cNvSpPr txBox="1"/>
          <p:nvPr/>
        </p:nvSpPr>
        <p:spPr>
          <a:xfrm>
            <a:off x="1660187" y="0"/>
            <a:ext cx="8871625" cy="365125"/>
          </a:xfrm>
          <a:prstGeom prst="rect">
            <a:avLst/>
          </a:prstGeom>
        </p:spPr>
        <p:txBody>
          <a:bodyPr vert="horz" lIns="91440" tIns="45720" rIns="91440" bIns="45720" rtlCol="0" anchor="ctr">
            <a:normAutofit fontScale="92500" lnSpcReduction="2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11.4 - Code of the “main” function and set of intermediate images - </a:t>
            </a:r>
            <a:r>
              <a:rPr lang="en-US" dirty="0">
                <a:solidFill>
                  <a:srgbClr val="00B050"/>
                </a:solidFill>
              </a:rPr>
              <a:t>part 2</a:t>
            </a:r>
          </a:p>
        </p:txBody>
      </p:sp>
      <p:sp>
        <p:nvSpPr>
          <p:cNvPr id="6" name="Rectangle 5">
            <a:extLst>
              <a:ext uri="{FF2B5EF4-FFF2-40B4-BE49-F238E27FC236}">
                <a16:creationId xmlns:a16="http://schemas.microsoft.com/office/drawing/2014/main" id="{771A6090-6EDF-E6CE-456A-5B1B43EAC960}"/>
              </a:ext>
            </a:extLst>
          </p:cNvPr>
          <p:cNvSpPr/>
          <p:nvPr/>
        </p:nvSpPr>
        <p:spPr>
          <a:xfrm>
            <a:off x="1287293" y="365125"/>
            <a:ext cx="9792509" cy="763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set of the intermediate images – every new rectangle (6 total) will be numbered and its A and B1 coordinates &amp; their transparencies and gray levels – will be written next to the new image </a:t>
            </a:r>
            <a:endParaRPr lang="he-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26359CE-89BB-5590-79CA-0E687BC32FCB}"/>
                  </a:ext>
                </a:extLst>
              </p:cNvPr>
              <p:cNvSpPr txBox="1"/>
              <p:nvPr/>
            </p:nvSpPr>
            <p:spPr>
              <a:xfrm>
                <a:off x="116730" y="3609068"/>
                <a:ext cx="2256817"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m:t>0</m:t>
                      </m:r>
                      <m:r>
                        <m:rPr>
                          <m:nor/>
                        </m:rPr>
                        <a:rPr lang="he-IL"/>
                        <m:t>,</m:t>
                      </m:r>
                      <m:r>
                        <m:rPr>
                          <m:nor/>
                        </m:rPr>
                        <a:rPr lang="he-IL"/>
                        <m:t> </m:t>
                      </m:r>
                      <m:r>
                        <m:rPr>
                          <m:nor/>
                        </m:rPr>
                        <a:rPr lang="en-US" b="0" i="0" smtClean="0"/>
                        <m:t>239</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50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50</m:t>
                      </m:r>
                    </m:oMath>
                  </m:oMathPara>
                </a14:m>
                <a:endParaRPr lang="he-IL" dirty="0"/>
              </a:p>
            </p:txBody>
          </p:sp>
        </mc:Choice>
        <mc:Fallback xmlns="">
          <p:sp>
            <p:nvSpPr>
              <p:cNvPr id="8" name="TextBox 7">
                <a:extLst>
                  <a:ext uri="{FF2B5EF4-FFF2-40B4-BE49-F238E27FC236}">
                    <a16:creationId xmlns:a16="http://schemas.microsoft.com/office/drawing/2014/main" id="{A26359CE-89BB-5590-79CA-0E687BC32FCB}"/>
                  </a:ext>
                </a:extLst>
              </p:cNvPr>
              <p:cNvSpPr txBox="1">
                <a:spLocks noRot="1" noChangeAspect="1" noMove="1" noResize="1" noEditPoints="1" noAdjustHandles="1" noChangeArrowheads="1" noChangeShapeType="1" noTextEdit="1"/>
              </p:cNvSpPr>
              <p:nvPr/>
            </p:nvSpPr>
            <p:spPr>
              <a:xfrm>
                <a:off x="116730" y="3609068"/>
                <a:ext cx="2256817" cy="1200329"/>
              </a:xfrm>
              <a:prstGeom prst="rect">
                <a:avLst/>
              </a:prstGeom>
              <a:blipFill>
                <a:blip r:embed="rId3"/>
                <a:stretch>
                  <a:fillRect b="-3518"/>
                </a:stretch>
              </a:blipFill>
              <a:ln>
                <a:solidFill>
                  <a:schemeClr val="accent1"/>
                </a:solidFill>
              </a:ln>
            </p:spPr>
            <p:txBody>
              <a:bodyPr/>
              <a:lstStyle/>
              <a:p>
                <a:r>
                  <a:rPr lang="he-IL">
                    <a:noFill/>
                  </a:rPr>
                  <a:t> </a:t>
                </a:r>
              </a:p>
            </p:txBody>
          </p:sp>
        </mc:Fallback>
      </mc:AlternateContent>
      <p:sp>
        <p:nvSpPr>
          <p:cNvPr id="9" name="Oval 8">
            <a:extLst>
              <a:ext uri="{FF2B5EF4-FFF2-40B4-BE49-F238E27FC236}">
                <a16:creationId xmlns:a16="http://schemas.microsoft.com/office/drawing/2014/main" id="{F3AE7293-5BD1-CB1D-260E-17FE64780726}"/>
              </a:ext>
            </a:extLst>
          </p:cNvPr>
          <p:cNvSpPr/>
          <p:nvPr/>
        </p:nvSpPr>
        <p:spPr>
          <a:xfrm>
            <a:off x="583659" y="2052536"/>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0" name="Arrow: Right 9">
            <a:extLst>
              <a:ext uri="{FF2B5EF4-FFF2-40B4-BE49-F238E27FC236}">
                <a16:creationId xmlns:a16="http://schemas.microsoft.com/office/drawing/2014/main" id="{CA7909F1-1939-6D51-E36C-7F4F85B4E5B4}"/>
              </a:ext>
            </a:extLst>
          </p:cNvPr>
          <p:cNvSpPr/>
          <p:nvPr/>
        </p:nvSpPr>
        <p:spPr>
          <a:xfrm>
            <a:off x="3297677" y="1989305"/>
            <a:ext cx="1128408" cy="690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descr="A close-up of a grey square&#10;&#10;Description automatically generated">
            <a:extLst>
              <a:ext uri="{FF2B5EF4-FFF2-40B4-BE49-F238E27FC236}">
                <a16:creationId xmlns:a16="http://schemas.microsoft.com/office/drawing/2014/main" id="{9DD0906C-9659-921D-CF13-DE824D762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1" y="1225684"/>
            <a:ext cx="3048000" cy="2286000"/>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E7665B-22A8-3578-B668-0EF984FF2BE7}"/>
                  </a:ext>
                </a:extLst>
              </p:cNvPr>
              <p:cNvSpPr txBox="1"/>
              <p:nvPr/>
            </p:nvSpPr>
            <p:spPr>
              <a:xfrm>
                <a:off x="4944895" y="3594529"/>
                <a:ext cx="2357338"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b="0" i="0" smtClean="0"/>
                        <m:t>7</m:t>
                      </m:r>
                      <m:r>
                        <m:rPr>
                          <m:nor/>
                        </m:rPr>
                        <a:rPr lang="he-IL"/>
                        <m:t>0</m:t>
                      </m:r>
                      <m:r>
                        <m:rPr>
                          <m:nor/>
                        </m:rPr>
                        <a:rPr lang="he-IL"/>
                        <m:t>,</m:t>
                      </m:r>
                      <m:r>
                        <m:rPr>
                          <m:nor/>
                        </m:rPr>
                        <a:rPr lang="he-IL"/>
                        <m:t> </m:t>
                      </m:r>
                      <m:r>
                        <m:rPr>
                          <m:nor/>
                        </m:rPr>
                        <a:rPr lang="en-US" b="0" i="0" smtClean="0"/>
                        <m:t>170</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100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100</m:t>
                      </m:r>
                    </m:oMath>
                  </m:oMathPara>
                </a14:m>
                <a:endParaRPr lang="he-IL" dirty="0"/>
              </a:p>
            </p:txBody>
          </p:sp>
        </mc:Choice>
        <mc:Fallback xmlns="">
          <p:sp>
            <p:nvSpPr>
              <p:cNvPr id="13" name="TextBox 12">
                <a:extLst>
                  <a:ext uri="{FF2B5EF4-FFF2-40B4-BE49-F238E27FC236}">
                    <a16:creationId xmlns:a16="http://schemas.microsoft.com/office/drawing/2014/main" id="{8FE7665B-22A8-3578-B668-0EF984FF2BE7}"/>
                  </a:ext>
                </a:extLst>
              </p:cNvPr>
              <p:cNvSpPr txBox="1">
                <a:spLocks noRot="1" noChangeAspect="1" noMove="1" noResize="1" noEditPoints="1" noAdjustHandles="1" noChangeArrowheads="1" noChangeShapeType="1" noTextEdit="1"/>
              </p:cNvSpPr>
              <p:nvPr/>
            </p:nvSpPr>
            <p:spPr>
              <a:xfrm>
                <a:off x="4944895" y="3594529"/>
                <a:ext cx="2357338" cy="1200329"/>
              </a:xfrm>
              <a:prstGeom prst="rect">
                <a:avLst/>
              </a:prstGeom>
              <a:blipFill>
                <a:blip r:embed="rId5"/>
                <a:stretch>
                  <a:fillRect b="-3015"/>
                </a:stretch>
              </a:blipFill>
              <a:ln>
                <a:solidFill>
                  <a:schemeClr val="accent1"/>
                </a:solidFill>
              </a:ln>
            </p:spPr>
            <p:txBody>
              <a:bodyPr/>
              <a:lstStyle/>
              <a:p>
                <a:r>
                  <a:rPr lang="he-IL">
                    <a:noFill/>
                  </a:rPr>
                  <a:t> </a:t>
                </a:r>
              </a:p>
            </p:txBody>
          </p:sp>
        </mc:Fallback>
      </mc:AlternateContent>
      <p:sp>
        <p:nvSpPr>
          <p:cNvPr id="14" name="Oval 13">
            <a:extLst>
              <a:ext uri="{FF2B5EF4-FFF2-40B4-BE49-F238E27FC236}">
                <a16:creationId xmlns:a16="http://schemas.microsoft.com/office/drawing/2014/main" id="{02529FDF-5F8E-6138-8587-BA1E3145CAFD}"/>
              </a:ext>
            </a:extLst>
          </p:cNvPr>
          <p:cNvSpPr/>
          <p:nvPr/>
        </p:nvSpPr>
        <p:spPr>
          <a:xfrm>
            <a:off x="6073303" y="2368684"/>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5" name="Arrow: Right 14">
            <a:extLst>
              <a:ext uri="{FF2B5EF4-FFF2-40B4-BE49-F238E27FC236}">
                <a16:creationId xmlns:a16="http://schemas.microsoft.com/office/drawing/2014/main" id="{7E9F8ECA-9158-D56A-8A6D-0C61966DA9F4}"/>
              </a:ext>
            </a:extLst>
          </p:cNvPr>
          <p:cNvSpPr/>
          <p:nvPr/>
        </p:nvSpPr>
        <p:spPr>
          <a:xfrm>
            <a:off x="7748082" y="2023352"/>
            <a:ext cx="1142999" cy="690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7" name="Picture 16" descr="A group of squares on a white background&#10;&#10;Description automatically generated">
            <a:extLst>
              <a:ext uri="{FF2B5EF4-FFF2-40B4-BE49-F238E27FC236}">
                <a16:creationId xmlns:a16="http://schemas.microsoft.com/office/drawing/2014/main" id="{DF834A6B-D526-E142-5860-7DC5B4F0A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27270" y="1225684"/>
            <a:ext cx="3048000" cy="2286000"/>
          </a:xfrm>
          <a:prstGeom prst="rect">
            <a:avLst/>
          </a:prstGeom>
          <a:ln>
            <a:solidFill>
              <a:schemeClr val="accent1"/>
            </a:solidFill>
          </a:ln>
        </p:spPr>
      </p:pic>
      <p:sp>
        <p:nvSpPr>
          <p:cNvPr id="18" name="Oval 17">
            <a:extLst>
              <a:ext uri="{FF2B5EF4-FFF2-40B4-BE49-F238E27FC236}">
                <a16:creationId xmlns:a16="http://schemas.microsoft.com/office/drawing/2014/main" id="{8A99030F-B1A8-A845-E412-BFB6475CBFDC}"/>
              </a:ext>
            </a:extLst>
          </p:cNvPr>
          <p:cNvSpPr/>
          <p:nvPr/>
        </p:nvSpPr>
        <p:spPr>
          <a:xfrm>
            <a:off x="10486417" y="3036650"/>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D7FD7CD-DFC8-A438-B225-EFAE61A6D568}"/>
                  </a:ext>
                </a:extLst>
              </p:cNvPr>
              <p:cNvSpPr txBox="1"/>
              <p:nvPr/>
            </p:nvSpPr>
            <p:spPr>
              <a:xfrm>
                <a:off x="9717932" y="3594528"/>
                <a:ext cx="2357338"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b="0" i="1" smtClean="0"/>
                        <m:t>190</m:t>
                      </m:r>
                      <m:r>
                        <m:rPr>
                          <m:nor/>
                        </m:rPr>
                        <a:rPr lang="he-IL"/>
                        <m:t>,</m:t>
                      </m:r>
                      <m:r>
                        <m:rPr>
                          <m:nor/>
                        </m:rPr>
                        <a:rPr lang="he-IL"/>
                        <m:t> </m:t>
                      </m:r>
                      <m:r>
                        <m:rPr>
                          <m:nor/>
                        </m:rPr>
                        <a:rPr lang="en-US" b="0" i="0" smtClean="0"/>
                        <m:t>120</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319</m:t>
                          </m:r>
                          <m:r>
                            <a:rPr lang="en-US" b="0" i="1" smtClean="0">
                              <a:latin typeface="Cambria Math" panose="02040503050406030204" pitchFamily="18" charset="0"/>
                            </a:rPr>
                            <m:t>,</m:t>
                          </m:r>
                          <m:r>
                            <a:rPr lang="en-US" b="0" i="1" smtClean="0">
                              <a:latin typeface="Cambria Math" panose="02040503050406030204" pitchFamily="18" charset="0"/>
                            </a:rPr>
                            <m:t>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150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150</m:t>
                      </m:r>
                    </m:oMath>
                  </m:oMathPara>
                </a14:m>
                <a:endParaRPr lang="he-IL" dirty="0"/>
              </a:p>
            </p:txBody>
          </p:sp>
        </mc:Choice>
        <mc:Fallback xmlns="">
          <p:sp>
            <p:nvSpPr>
              <p:cNvPr id="19" name="TextBox 18">
                <a:extLst>
                  <a:ext uri="{FF2B5EF4-FFF2-40B4-BE49-F238E27FC236}">
                    <a16:creationId xmlns:a16="http://schemas.microsoft.com/office/drawing/2014/main" id="{2D7FD7CD-DFC8-A438-B225-EFAE61A6D568}"/>
                  </a:ext>
                </a:extLst>
              </p:cNvPr>
              <p:cNvSpPr txBox="1">
                <a:spLocks noRot="1" noChangeAspect="1" noMove="1" noResize="1" noEditPoints="1" noAdjustHandles="1" noChangeArrowheads="1" noChangeShapeType="1" noTextEdit="1"/>
              </p:cNvSpPr>
              <p:nvPr/>
            </p:nvSpPr>
            <p:spPr>
              <a:xfrm>
                <a:off x="9717932" y="3594528"/>
                <a:ext cx="2357338" cy="1200329"/>
              </a:xfrm>
              <a:prstGeom prst="rect">
                <a:avLst/>
              </a:prstGeom>
              <a:blipFill>
                <a:blip r:embed="rId7"/>
                <a:stretch>
                  <a:fillRect b="-3015"/>
                </a:stretch>
              </a:blipFill>
              <a:ln>
                <a:solidFill>
                  <a:schemeClr val="accent1"/>
                </a:solidFill>
              </a:ln>
            </p:spPr>
            <p:txBody>
              <a:bodyPr/>
              <a:lstStyle/>
              <a:p>
                <a:r>
                  <a:rPr lang="he-IL">
                    <a:noFill/>
                  </a:rPr>
                  <a:t> </a:t>
                </a:r>
              </a:p>
            </p:txBody>
          </p:sp>
        </mc:Fallback>
      </mc:AlternateContent>
      <p:sp>
        <p:nvSpPr>
          <p:cNvPr id="27" name="Rectangle 26">
            <a:extLst>
              <a:ext uri="{FF2B5EF4-FFF2-40B4-BE49-F238E27FC236}">
                <a16:creationId xmlns:a16="http://schemas.microsoft.com/office/drawing/2014/main" id="{CC747FAA-5BAD-532E-DAF5-4294D0F3F5B2}"/>
              </a:ext>
            </a:extLst>
          </p:cNvPr>
          <p:cNvSpPr/>
          <p:nvPr/>
        </p:nvSpPr>
        <p:spPr>
          <a:xfrm>
            <a:off x="9387191" y="5476672"/>
            <a:ext cx="2804809" cy="7782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Continue in the next slide</a:t>
            </a:r>
            <a:endParaRPr lang="he-IL" dirty="0"/>
          </a:p>
        </p:txBody>
      </p:sp>
    </p:spTree>
    <p:extLst>
      <p:ext uri="{BB962C8B-B14F-4D97-AF65-F5344CB8AC3E}">
        <p14:creationId xmlns:p14="http://schemas.microsoft.com/office/powerpoint/2010/main" val="373864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731557" y="67310"/>
            <a:ext cx="460443"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14</a:t>
            </a:fld>
            <a:endParaRPr lang="he-IL" sz="1600" dirty="0"/>
          </a:p>
        </p:txBody>
      </p:sp>
      <p:sp>
        <p:nvSpPr>
          <p:cNvPr id="2" name="TextBox 1">
            <a:extLst>
              <a:ext uri="{FF2B5EF4-FFF2-40B4-BE49-F238E27FC236}">
                <a16:creationId xmlns:a16="http://schemas.microsoft.com/office/drawing/2014/main" id="{16BB5113-99DE-5010-66D3-0FF4B3A7BADC}"/>
              </a:ext>
            </a:extLst>
          </p:cNvPr>
          <p:cNvSpPr txBox="1"/>
          <p:nvPr/>
        </p:nvSpPr>
        <p:spPr>
          <a:xfrm>
            <a:off x="1660187" y="0"/>
            <a:ext cx="8871625" cy="365125"/>
          </a:xfrm>
          <a:prstGeom prst="rect">
            <a:avLst/>
          </a:prstGeom>
        </p:spPr>
        <p:txBody>
          <a:bodyPr vert="horz" lIns="91440" tIns="45720" rIns="91440" bIns="45720" rtlCol="0" anchor="ctr">
            <a:normAutofit fontScale="92500" lnSpcReduction="2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11.4 - Code of the “main” function and set of intermediate images - </a:t>
            </a:r>
            <a:r>
              <a:rPr lang="en-US" dirty="0">
                <a:solidFill>
                  <a:srgbClr val="00B050"/>
                </a:solidFill>
              </a:rPr>
              <a:t>part 3</a:t>
            </a:r>
          </a:p>
        </p:txBody>
      </p:sp>
      <p:pic>
        <p:nvPicPr>
          <p:cNvPr id="5" name="Picture 4" descr="A black and grey squares&#10;&#10;Description automatically generated">
            <a:extLst>
              <a:ext uri="{FF2B5EF4-FFF2-40B4-BE49-F238E27FC236}">
                <a16:creationId xmlns:a16="http://schemas.microsoft.com/office/drawing/2014/main" id="{6A9B747E-629E-ECF3-58D3-3E030A06A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07" y="1293777"/>
            <a:ext cx="3048000" cy="2286000"/>
          </a:xfrm>
          <a:prstGeom prst="rect">
            <a:avLst/>
          </a:prstGeom>
          <a:ln>
            <a:solidFill>
              <a:schemeClr val="tx1"/>
            </a:solidFill>
          </a:ln>
        </p:spPr>
      </p:pic>
      <p:sp>
        <p:nvSpPr>
          <p:cNvPr id="6" name="Arrow: Right 5">
            <a:extLst>
              <a:ext uri="{FF2B5EF4-FFF2-40B4-BE49-F238E27FC236}">
                <a16:creationId xmlns:a16="http://schemas.microsoft.com/office/drawing/2014/main" id="{625FF207-4E2B-DD19-6B67-CDA0ECD71564}"/>
              </a:ext>
            </a:extLst>
          </p:cNvPr>
          <p:cNvSpPr/>
          <p:nvPr/>
        </p:nvSpPr>
        <p:spPr>
          <a:xfrm>
            <a:off x="0" y="2091445"/>
            <a:ext cx="1142999" cy="690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83FD67DE-B031-AFFA-83F4-66548411ACF3}"/>
              </a:ext>
            </a:extLst>
          </p:cNvPr>
          <p:cNvSpPr/>
          <p:nvPr/>
        </p:nvSpPr>
        <p:spPr>
          <a:xfrm>
            <a:off x="1287293" y="365125"/>
            <a:ext cx="9792509" cy="763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set of the intermediate images – every new rectangle (6 total) will be numbered and its A and B1 coordinates &amp; their transparencies and gray levels – will be written next to the new image </a:t>
            </a:r>
            <a:endParaRPr lang="he-IL"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D45913-98D3-7428-395B-30C6D25DBA75}"/>
                  </a:ext>
                </a:extLst>
              </p:cNvPr>
              <p:cNvSpPr txBox="1"/>
              <p:nvPr/>
            </p:nvSpPr>
            <p:spPr>
              <a:xfrm>
                <a:off x="1660187" y="3745254"/>
                <a:ext cx="2256817"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b="0" i="0" smtClean="0"/>
                        <m:t>10</m:t>
                      </m:r>
                      <m:r>
                        <m:rPr>
                          <m:nor/>
                        </m:rPr>
                        <a:rPr lang="he-IL"/>
                        <m:t>0</m:t>
                      </m:r>
                      <m:r>
                        <m:rPr>
                          <m:nor/>
                        </m:rPr>
                        <a:rPr lang="he-IL"/>
                        <m:t>,</m:t>
                      </m:r>
                      <m:r>
                        <m:rPr>
                          <m:nor/>
                        </m:rPr>
                        <a:rPr lang="he-IL"/>
                        <m:t> </m:t>
                      </m:r>
                      <m:r>
                        <m:rPr>
                          <m:nor/>
                        </m:rPr>
                        <a:rPr lang="en-US" b="0" i="0" smtClean="0"/>
                        <m:t>220</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20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20</m:t>
                      </m:r>
                    </m:oMath>
                  </m:oMathPara>
                </a14:m>
                <a:endParaRPr lang="he-IL" dirty="0"/>
              </a:p>
            </p:txBody>
          </p:sp>
        </mc:Choice>
        <mc:Fallback xmlns="">
          <p:sp>
            <p:nvSpPr>
              <p:cNvPr id="8" name="TextBox 7">
                <a:extLst>
                  <a:ext uri="{FF2B5EF4-FFF2-40B4-BE49-F238E27FC236}">
                    <a16:creationId xmlns:a16="http://schemas.microsoft.com/office/drawing/2014/main" id="{B6D45913-98D3-7428-395B-30C6D25DBA75}"/>
                  </a:ext>
                </a:extLst>
              </p:cNvPr>
              <p:cNvSpPr txBox="1">
                <a:spLocks noRot="1" noChangeAspect="1" noMove="1" noResize="1" noEditPoints="1" noAdjustHandles="1" noChangeArrowheads="1" noChangeShapeType="1" noTextEdit="1"/>
              </p:cNvSpPr>
              <p:nvPr/>
            </p:nvSpPr>
            <p:spPr>
              <a:xfrm>
                <a:off x="1660187" y="3745254"/>
                <a:ext cx="2256817" cy="1200329"/>
              </a:xfrm>
              <a:prstGeom prst="rect">
                <a:avLst/>
              </a:prstGeom>
              <a:blipFill>
                <a:blip r:embed="rId3"/>
                <a:stretch>
                  <a:fillRect b="-3518"/>
                </a:stretch>
              </a:blipFill>
              <a:ln>
                <a:solidFill>
                  <a:schemeClr val="accent1"/>
                </a:solidFill>
              </a:ln>
            </p:spPr>
            <p:txBody>
              <a:bodyPr/>
              <a:lstStyle/>
              <a:p>
                <a:r>
                  <a:rPr lang="he-IL">
                    <a:noFill/>
                  </a:rPr>
                  <a:t> </a:t>
                </a:r>
              </a:p>
            </p:txBody>
          </p:sp>
        </mc:Fallback>
      </mc:AlternateContent>
      <p:sp>
        <p:nvSpPr>
          <p:cNvPr id="9" name="Arrow: Right 8">
            <a:extLst>
              <a:ext uri="{FF2B5EF4-FFF2-40B4-BE49-F238E27FC236}">
                <a16:creationId xmlns:a16="http://schemas.microsoft.com/office/drawing/2014/main" id="{2BF38669-154C-F20F-FCAE-C9A7593AA8AF}"/>
              </a:ext>
            </a:extLst>
          </p:cNvPr>
          <p:cNvSpPr/>
          <p:nvPr/>
        </p:nvSpPr>
        <p:spPr>
          <a:xfrm>
            <a:off x="4442298" y="2091445"/>
            <a:ext cx="1142999" cy="6906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Picture 10" descr="A group of squares and rectangles&#10;&#10;Description automatically generated">
            <a:extLst>
              <a:ext uri="{FF2B5EF4-FFF2-40B4-BE49-F238E27FC236}">
                <a16:creationId xmlns:a16="http://schemas.microsoft.com/office/drawing/2014/main" id="{76E2DF1A-753D-5CDE-C09B-3525B81671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088" y="1293777"/>
            <a:ext cx="3048000" cy="2286000"/>
          </a:xfrm>
          <a:prstGeom prst="rect">
            <a:avLst/>
          </a:prstGeom>
          <a:ln>
            <a:solidFill>
              <a:schemeClr val="tx1"/>
            </a:solidFill>
          </a:ln>
        </p:spPr>
      </p:pic>
      <p:sp>
        <p:nvSpPr>
          <p:cNvPr id="13" name="Arrow: Bent 12">
            <a:extLst>
              <a:ext uri="{FF2B5EF4-FFF2-40B4-BE49-F238E27FC236}">
                <a16:creationId xmlns:a16="http://schemas.microsoft.com/office/drawing/2014/main" id="{17B3B377-3072-A508-9DE1-B027D199176B}"/>
              </a:ext>
            </a:extLst>
          </p:cNvPr>
          <p:cNvSpPr/>
          <p:nvPr/>
        </p:nvSpPr>
        <p:spPr>
          <a:xfrm rot="5400000">
            <a:off x="9499485" y="1747297"/>
            <a:ext cx="1098367" cy="1873387"/>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pic>
        <p:nvPicPr>
          <p:cNvPr id="15" name="Picture 14" descr="A black and white image of different squares&#10;&#10;Description automatically generated">
            <a:extLst>
              <a:ext uri="{FF2B5EF4-FFF2-40B4-BE49-F238E27FC236}">
                <a16:creationId xmlns:a16="http://schemas.microsoft.com/office/drawing/2014/main" id="{4883F82D-088B-A52B-F9F9-3F6717DD72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9837" y="3288944"/>
            <a:ext cx="3048000" cy="2286000"/>
          </a:xfrm>
          <a:prstGeom prst="rect">
            <a:avLst/>
          </a:prstGeom>
          <a:ln>
            <a:solidFill>
              <a:schemeClr val="tx1"/>
            </a:solidFill>
          </a:ln>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7A27931-C9FE-B920-421B-E3365FAE95DF}"/>
                  </a:ext>
                </a:extLst>
              </p:cNvPr>
              <p:cNvSpPr txBox="1"/>
              <p:nvPr/>
            </p:nvSpPr>
            <p:spPr>
              <a:xfrm>
                <a:off x="5981297" y="3745254"/>
                <a:ext cx="2293701"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b="0" i="0" smtClean="0"/>
                        <m:t>20</m:t>
                      </m:r>
                      <m:r>
                        <m:rPr>
                          <m:nor/>
                        </m:rPr>
                        <a:rPr lang="he-IL"/>
                        <m:t>0</m:t>
                      </m:r>
                      <m:r>
                        <m:rPr>
                          <m:nor/>
                        </m:rPr>
                        <a:rPr lang="he-IL"/>
                        <m:t>,</m:t>
                      </m:r>
                      <m:r>
                        <m:rPr>
                          <m:nor/>
                        </m:rPr>
                        <a:rPr lang="he-IL"/>
                        <m:t> </m:t>
                      </m:r>
                      <m:r>
                        <m:rPr>
                          <m:nor/>
                        </m:rPr>
                        <a:rPr lang="en-US" b="0" i="0" smtClean="0"/>
                        <m:t>230</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150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150</m:t>
                      </m:r>
                    </m:oMath>
                  </m:oMathPara>
                </a14:m>
                <a:endParaRPr lang="he-IL" dirty="0"/>
              </a:p>
            </p:txBody>
          </p:sp>
        </mc:Choice>
        <mc:Fallback xmlns="">
          <p:sp>
            <p:nvSpPr>
              <p:cNvPr id="16" name="TextBox 15">
                <a:extLst>
                  <a:ext uri="{FF2B5EF4-FFF2-40B4-BE49-F238E27FC236}">
                    <a16:creationId xmlns:a16="http://schemas.microsoft.com/office/drawing/2014/main" id="{87A27931-C9FE-B920-421B-E3365FAE95DF}"/>
                  </a:ext>
                </a:extLst>
              </p:cNvPr>
              <p:cNvSpPr txBox="1">
                <a:spLocks noRot="1" noChangeAspect="1" noMove="1" noResize="1" noEditPoints="1" noAdjustHandles="1" noChangeArrowheads="1" noChangeShapeType="1" noTextEdit="1"/>
              </p:cNvSpPr>
              <p:nvPr/>
            </p:nvSpPr>
            <p:spPr>
              <a:xfrm>
                <a:off x="5981297" y="3745254"/>
                <a:ext cx="2293701" cy="1200329"/>
              </a:xfrm>
              <a:prstGeom prst="rect">
                <a:avLst/>
              </a:prstGeom>
              <a:blipFill>
                <a:blip r:embed="rId6"/>
                <a:stretch>
                  <a:fillRect b="-3518"/>
                </a:stretch>
              </a:blipFill>
              <a:ln>
                <a:solidFill>
                  <a:schemeClr val="accent1"/>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00AD54-1C3F-6822-5804-091D8E4A0587}"/>
                  </a:ext>
                </a:extLst>
              </p:cNvPr>
              <p:cNvSpPr txBox="1"/>
              <p:nvPr/>
            </p:nvSpPr>
            <p:spPr>
              <a:xfrm>
                <a:off x="9585393" y="5642254"/>
                <a:ext cx="2293701" cy="1200329"/>
              </a:xfrm>
              <a:prstGeom prst="rect">
                <a:avLst/>
              </a:prstGeom>
              <a:noFill/>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m:rPr>
                          <m:nor/>
                        </m:rPr>
                        <a:rPr lang="he-IL"/>
                        <m:t>{</m:t>
                      </m:r>
                      <m:r>
                        <m:rPr>
                          <m:nor/>
                        </m:rPr>
                        <a:rPr lang="he-IL" b="0" i="0" smtClean="0"/>
                        <m:t>21</m:t>
                      </m:r>
                      <m:r>
                        <m:rPr>
                          <m:nor/>
                        </m:rPr>
                        <a:rPr lang="he-IL"/>
                        <m:t>0</m:t>
                      </m:r>
                      <m:r>
                        <m:rPr>
                          <m:nor/>
                        </m:rPr>
                        <a:rPr lang="he-IL"/>
                        <m:t>,</m:t>
                      </m:r>
                      <m:r>
                        <m:rPr>
                          <m:nor/>
                        </m:rPr>
                        <a:rPr lang="he-IL"/>
                        <m:t> </m:t>
                      </m:r>
                      <m:r>
                        <m:rPr>
                          <m:nor/>
                        </m:rPr>
                        <a:rPr lang="en-US" b="0" i="0" smtClean="0"/>
                        <m:t>238</m:t>
                      </m:r>
                      <m:r>
                        <m:rPr>
                          <m:nor/>
                        </m:rPr>
                        <a:rPr lang="he-IL"/>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e>
                      </m:d>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𝑡𝑟𝑎𝑛𝑠𝑝𝑎𝑟𝑎𝑛𝑐𝑦</m:t>
                      </m:r>
                      <m:r>
                        <a:rPr lang="en-US" b="0" i="1" smtClean="0">
                          <a:latin typeface="Cambria Math" panose="02040503050406030204" pitchFamily="18" charset="0"/>
                        </a:rPr>
                        <m:t>=</m:t>
                      </m:r>
                      <m:r>
                        <a:rPr lang="en-US" b="0" i="1" smtClean="0">
                          <a:latin typeface="Cambria Math" panose="02040503050406030204" pitchFamily="18" charset="0"/>
                        </a:rPr>
                        <m:t>100</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𝑔𝑟𝑎𝑦𝑙𝑒𝑣𝑒𝑙</m:t>
                      </m:r>
                      <m:r>
                        <a:rPr lang="en-US" b="0" i="1" smtClean="0">
                          <a:latin typeface="Cambria Math" panose="02040503050406030204" pitchFamily="18" charset="0"/>
                        </a:rPr>
                        <m:t>=</m:t>
                      </m:r>
                      <m:r>
                        <a:rPr lang="en-US" b="0" i="1" smtClean="0">
                          <a:latin typeface="Cambria Math" panose="02040503050406030204" pitchFamily="18" charset="0"/>
                        </a:rPr>
                        <m:t>100</m:t>
                      </m:r>
                    </m:oMath>
                  </m:oMathPara>
                </a14:m>
                <a:endParaRPr lang="he-IL" dirty="0"/>
              </a:p>
            </p:txBody>
          </p:sp>
        </mc:Choice>
        <mc:Fallback xmlns="">
          <p:sp>
            <p:nvSpPr>
              <p:cNvPr id="17" name="TextBox 16">
                <a:extLst>
                  <a:ext uri="{FF2B5EF4-FFF2-40B4-BE49-F238E27FC236}">
                    <a16:creationId xmlns:a16="http://schemas.microsoft.com/office/drawing/2014/main" id="{3D00AD54-1C3F-6822-5804-091D8E4A0587}"/>
                  </a:ext>
                </a:extLst>
              </p:cNvPr>
              <p:cNvSpPr txBox="1">
                <a:spLocks noRot="1" noChangeAspect="1" noMove="1" noResize="1" noEditPoints="1" noAdjustHandles="1" noChangeArrowheads="1" noChangeShapeType="1" noTextEdit="1"/>
              </p:cNvSpPr>
              <p:nvPr/>
            </p:nvSpPr>
            <p:spPr>
              <a:xfrm>
                <a:off x="9585393" y="5642254"/>
                <a:ext cx="2293701" cy="1200329"/>
              </a:xfrm>
              <a:prstGeom prst="rect">
                <a:avLst/>
              </a:prstGeom>
              <a:blipFill>
                <a:blip r:embed="rId7"/>
                <a:stretch>
                  <a:fillRect b="-3535"/>
                </a:stretch>
              </a:blipFill>
              <a:ln>
                <a:solidFill>
                  <a:schemeClr val="accent1"/>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94B1183B-51CA-BE82-5F74-C81112EA5DF4}"/>
              </a:ext>
            </a:extLst>
          </p:cNvPr>
          <p:cNvSpPr/>
          <p:nvPr/>
        </p:nvSpPr>
        <p:spPr>
          <a:xfrm>
            <a:off x="3756497" y="1734400"/>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19" name="Oval 18">
            <a:extLst>
              <a:ext uri="{FF2B5EF4-FFF2-40B4-BE49-F238E27FC236}">
                <a16:creationId xmlns:a16="http://schemas.microsoft.com/office/drawing/2014/main" id="{2D1EB54E-56C6-85D5-787A-D34FA77315F2}"/>
              </a:ext>
            </a:extLst>
          </p:cNvPr>
          <p:cNvSpPr/>
          <p:nvPr/>
        </p:nvSpPr>
        <p:spPr>
          <a:xfrm>
            <a:off x="7200088" y="1157331"/>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5</a:t>
            </a:r>
            <a:endParaRPr lang="he-IL" dirty="0"/>
          </a:p>
        </p:txBody>
      </p:sp>
      <p:sp>
        <p:nvSpPr>
          <p:cNvPr id="20" name="Oval 19">
            <a:extLst>
              <a:ext uri="{FF2B5EF4-FFF2-40B4-BE49-F238E27FC236}">
                <a16:creationId xmlns:a16="http://schemas.microsoft.com/office/drawing/2014/main" id="{94A7152D-0C84-B4B0-CD71-B7B7F743BF4C}"/>
              </a:ext>
            </a:extLst>
          </p:cNvPr>
          <p:cNvSpPr/>
          <p:nvPr/>
        </p:nvSpPr>
        <p:spPr>
          <a:xfrm>
            <a:off x="11558081" y="3764710"/>
            <a:ext cx="321013" cy="31614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6</a:t>
            </a:r>
            <a:endParaRPr lang="he-IL" dirty="0"/>
          </a:p>
        </p:txBody>
      </p:sp>
    </p:spTree>
    <p:extLst>
      <p:ext uri="{BB962C8B-B14F-4D97-AF65-F5344CB8AC3E}">
        <p14:creationId xmlns:p14="http://schemas.microsoft.com/office/powerpoint/2010/main" val="715769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770468" y="67310"/>
            <a:ext cx="421532"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15</a:t>
            </a:fld>
            <a:endParaRPr lang="he-IL" sz="1600" dirty="0"/>
          </a:p>
        </p:txBody>
      </p:sp>
      <p:sp>
        <p:nvSpPr>
          <p:cNvPr id="2" name="TextBox 1">
            <a:extLst>
              <a:ext uri="{FF2B5EF4-FFF2-40B4-BE49-F238E27FC236}">
                <a16:creationId xmlns:a16="http://schemas.microsoft.com/office/drawing/2014/main" id="{9F11CD8E-58ED-1D08-4C23-F0510B0DF438}"/>
              </a:ext>
            </a:extLst>
          </p:cNvPr>
          <p:cNvSpPr txBox="1"/>
          <p:nvPr/>
        </p:nvSpPr>
        <p:spPr>
          <a:xfrm>
            <a:off x="1660187" y="0"/>
            <a:ext cx="8871625" cy="365125"/>
          </a:xfrm>
          <a:prstGeom prst="rect">
            <a:avLst/>
          </a:prstGeom>
        </p:spPr>
        <p:txBody>
          <a:bodyPr vert="horz" lIns="91440" tIns="45720" rIns="91440" bIns="45720" rtlCol="0" anchor="ctr">
            <a:normAutofit fontScale="92500" lnSpcReduction="2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11.4 - Code of the “main” function and set of intermediate images - </a:t>
            </a:r>
            <a:r>
              <a:rPr lang="en-US" dirty="0">
                <a:solidFill>
                  <a:srgbClr val="00B050"/>
                </a:solidFill>
              </a:rPr>
              <a:t>part 4</a:t>
            </a:r>
          </a:p>
        </p:txBody>
      </p:sp>
      <p:sp>
        <p:nvSpPr>
          <p:cNvPr id="3" name="Rectangle 2">
            <a:extLst>
              <a:ext uri="{FF2B5EF4-FFF2-40B4-BE49-F238E27FC236}">
                <a16:creationId xmlns:a16="http://schemas.microsoft.com/office/drawing/2014/main" id="{B40FA47A-4259-95BF-529C-36ED2AE0141C}"/>
              </a:ext>
            </a:extLst>
          </p:cNvPr>
          <p:cNvSpPr/>
          <p:nvPr/>
        </p:nvSpPr>
        <p:spPr>
          <a:xfrm>
            <a:off x="4135876" y="761409"/>
            <a:ext cx="3920246" cy="4280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final form – all 6 rectangles – is:</a:t>
            </a:r>
            <a:endParaRPr lang="he-IL" dirty="0"/>
          </a:p>
        </p:txBody>
      </p:sp>
      <p:pic>
        <p:nvPicPr>
          <p:cNvPr id="5" name="Picture 4" descr="A black and white image of different squares&#10;&#10;Description automatically generated">
            <a:extLst>
              <a:ext uri="{FF2B5EF4-FFF2-40B4-BE49-F238E27FC236}">
                <a16:creationId xmlns:a16="http://schemas.microsoft.com/office/drawing/2014/main" id="{90B14EA1-7D98-9B4C-BC90-EEA2CE29E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4697" y="1537965"/>
            <a:ext cx="4382605" cy="3286954"/>
          </a:xfrm>
          <a:prstGeom prst="rect">
            <a:avLst/>
          </a:prstGeom>
          <a:ln>
            <a:solidFill>
              <a:schemeClr val="tx1"/>
            </a:solidFill>
          </a:ln>
        </p:spPr>
      </p:pic>
    </p:spTree>
    <p:extLst>
      <p:ext uri="{BB962C8B-B14F-4D97-AF65-F5344CB8AC3E}">
        <p14:creationId xmlns:p14="http://schemas.microsoft.com/office/powerpoint/2010/main" val="2125869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751013" y="67310"/>
            <a:ext cx="440987"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16</a:t>
            </a:fld>
            <a:endParaRPr lang="he-IL" sz="1600" dirty="0"/>
          </a:p>
        </p:txBody>
      </p:sp>
      <p:sp>
        <p:nvSpPr>
          <p:cNvPr id="2" name="TextBox 1">
            <a:extLst>
              <a:ext uri="{FF2B5EF4-FFF2-40B4-BE49-F238E27FC236}">
                <a16:creationId xmlns:a16="http://schemas.microsoft.com/office/drawing/2014/main" id="{539E185B-0A6F-A848-4DF1-8827CFC0E2D9}"/>
              </a:ext>
            </a:extLst>
          </p:cNvPr>
          <p:cNvSpPr txBox="1"/>
          <p:nvPr/>
        </p:nvSpPr>
        <p:spPr>
          <a:xfrm>
            <a:off x="4122905" y="67310"/>
            <a:ext cx="3981857" cy="432436"/>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11.5 – what did we learned?</a:t>
            </a:r>
            <a:endParaRPr lang="en-US" dirty="0">
              <a:solidFill>
                <a:srgbClr val="00B050"/>
              </a:solidFill>
            </a:endParaRPr>
          </a:p>
        </p:txBody>
      </p:sp>
      <p:sp>
        <p:nvSpPr>
          <p:cNvPr id="5" name="TextBox 4">
            <a:extLst>
              <a:ext uri="{FF2B5EF4-FFF2-40B4-BE49-F238E27FC236}">
                <a16:creationId xmlns:a16="http://schemas.microsoft.com/office/drawing/2014/main" id="{2B6443B0-E69A-B0AC-FD64-9BB54913135F}"/>
              </a:ext>
            </a:extLst>
          </p:cNvPr>
          <p:cNvSpPr txBox="1"/>
          <p:nvPr/>
        </p:nvSpPr>
        <p:spPr>
          <a:xfrm>
            <a:off x="476656" y="1517675"/>
            <a:ext cx="11274357" cy="163121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342900" indent="-342900" algn="l" rtl="0">
              <a:buFont typeface="+mj-lt"/>
              <a:buAutoNum type="arabicPeriod"/>
            </a:pPr>
            <a:r>
              <a:rPr lang="en-US" sz="2000" dirty="0"/>
              <a:t>We learned how to use the bmp viewer </a:t>
            </a:r>
          </a:p>
          <a:p>
            <a:pPr marL="342900" indent="-342900">
              <a:buFont typeface="+mj-lt"/>
              <a:buAutoNum type="arabicPeriod"/>
            </a:pPr>
            <a:r>
              <a:rPr lang="en-US" sz="2000" dirty="0"/>
              <a:t>How overlapping creates different shades from the original and how its calculated</a:t>
            </a:r>
          </a:p>
          <a:p>
            <a:pPr marL="342900" indent="-342900" algn="l" rtl="0">
              <a:buFont typeface="+mj-lt"/>
              <a:buAutoNum type="arabicPeriod"/>
            </a:pPr>
            <a:r>
              <a:rPr lang="en-US" sz="2000" dirty="0"/>
              <a:t>How to avoid clipping using smart solutions </a:t>
            </a:r>
          </a:p>
          <a:p>
            <a:pPr marL="342900" indent="-342900" algn="l" rtl="0">
              <a:buFont typeface="+mj-lt"/>
              <a:buAutoNum type="arabicPeriod"/>
            </a:pPr>
            <a:r>
              <a:rPr lang="en-US" sz="2000" dirty="0"/>
              <a:t>We learned to create a grayscale image in the location and size we</a:t>
            </a:r>
          </a:p>
          <a:p>
            <a:pPr algn="l" rtl="0"/>
            <a:r>
              <a:rPr lang="en-US" sz="2000" dirty="0"/>
              <a:t>        wanted, and changed the values of graylevel and transparency to see how it affects the grayscale.</a:t>
            </a:r>
          </a:p>
        </p:txBody>
      </p:sp>
    </p:spTree>
    <p:extLst>
      <p:ext uri="{BB962C8B-B14F-4D97-AF65-F5344CB8AC3E}">
        <p14:creationId xmlns:p14="http://schemas.microsoft.com/office/powerpoint/2010/main" val="3602958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pic>
        <p:nvPicPr>
          <p:cNvPr id="6" name="Picture 5">
            <a:extLst>
              <a:ext uri="{FF2B5EF4-FFF2-40B4-BE49-F238E27FC236}">
                <a16:creationId xmlns:a16="http://schemas.microsoft.com/office/drawing/2014/main" id="{0F5C67F2-97A4-2650-AA26-B1DDFEB0A47C}"/>
              </a:ext>
            </a:extLst>
          </p:cNvPr>
          <p:cNvPicPr>
            <a:picLocks noChangeAspect="1"/>
          </p:cNvPicPr>
          <p:nvPr/>
        </p:nvPicPr>
        <p:blipFill>
          <a:blip r:embed="rId2"/>
          <a:stretch>
            <a:fillRect/>
          </a:stretch>
        </p:blipFill>
        <p:spPr>
          <a:xfrm>
            <a:off x="1469484" y="160037"/>
            <a:ext cx="9253031" cy="6094748"/>
          </a:xfrm>
          <a:prstGeom prst="rect">
            <a:avLst/>
          </a:prstGeom>
        </p:spPr>
      </p:pic>
    </p:spTree>
    <p:extLst>
      <p:ext uri="{BB962C8B-B14F-4D97-AF65-F5344CB8AC3E}">
        <p14:creationId xmlns:p14="http://schemas.microsoft.com/office/powerpoint/2010/main" val="2864949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sp>
        <p:nvSpPr>
          <p:cNvPr id="2" name="TextBox 1">
            <a:extLst>
              <a:ext uri="{FF2B5EF4-FFF2-40B4-BE49-F238E27FC236}">
                <a16:creationId xmlns:a16="http://schemas.microsoft.com/office/drawing/2014/main" id="{26C379A9-8272-DF33-335D-37FA5D5F711C}"/>
              </a:ext>
            </a:extLst>
          </p:cNvPr>
          <p:cNvSpPr txBox="1"/>
          <p:nvPr/>
        </p:nvSpPr>
        <p:spPr>
          <a:xfrm>
            <a:off x="2195209" y="0"/>
            <a:ext cx="7801582" cy="610672"/>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11.1 - Code of the function “AddGrayRectangle” – </a:t>
            </a:r>
            <a:r>
              <a:rPr lang="en-US" dirty="0"/>
              <a:t>part 1</a:t>
            </a:r>
          </a:p>
        </p:txBody>
      </p:sp>
      <p:pic>
        <p:nvPicPr>
          <p:cNvPr id="5" name="Picture 4">
            <a:extLst>
              <a:ext uri="{FF2B5EF4-FFF2-40B4-BE49-F238E27FC236}">
                <a16:creationId xmlns:a16="http://schemas.microsoft.com/office/drawing/2014/main" id="{795A00BE-5091-6342-69FB-45A5B3AFD611}"/>
              </a:ext>
            </a:extLst>
          </p:cNvPr>
          <p:cNvPicPr>
            <a:picLocks noChangeAspect="1"/>
          </p:cNvPicPr>
          <p:nvPr/>
        </p:nvPicPr>
        <p:blipFill>
          <a:blip r:embed="rId2"/>
          <a:stretch>
            <a:fillRect/>
          </a:stretch>
        </p:blipFill>
        <p:spPr>
          <a:xfrm>
            <a:off x="0" y="1077125"/>
            <a:ext cx="12192000" cy="2758218"/>
          </a:xfrm>
          <a:prstGeom prst="rect">
            <a:avLst/>
          </a:prstGeom>
        </p:spPr>
      </p:pic>
      <p:sp>
        <p:nvSpPr>
          <p:cNvPr id="3" name="מציין מיקום תוכן 2">
            <a:extLst>
              <a:ext uri="{FF2B5EF4-FFF2-40B4-BE49-F238E27FC236}">
                <a16:creationId xmlns:a16="http://schemas.microsoft.com/office/drawing/2014/main" id="{C242ECDF-211C-0351-E661-D593CDC21A2C}"/>
              </a:ext>
            </a:extLst>
          </p:cNvPr>
          <p:cNvSpPr txBox="1">
            <a:spLocks/>
          </p:cNvSpPr>
          <p:nvPr/>
        </p:nvSpPr>
        <p:spPr>
          <a:xfrm>
            <a:off x="949258" y="4644654"/>
            <a:ext cx="11086289" cy="384499"/>
          </a:xfrm>
          <a:prstGeom prst="rect">
            <a:avLst/>
          </a:prstGeom>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pPr algn="l">
              <a:spcBef>
                <a:spcPts val="0"/>
              </a:spcBef>
            </a:pPr>
            <a:r>
              <a:rPr lang="en-US" sz="5500" b="1">
                <a:latin typeface="Calibri" panose="020F0502020204030204" pitchFamily="34" charset="0"/>
              </a:rPr>
              <a:t>   image</a:t>
            </a:r>
            <a:r>
              <a:rPr lang="en-US" sz="5500">
                <a:latin typeface="Calibri" panose="020F0502020204030204" pitchFamily="34" charset="0"/>
              </a:rPr>
              <a:t>[row,col] =  transparency*i</a:t>
            </a:r>
            <a:r>
              <a:rPr lang="en-US" sz="5500" b="1">
                <a:latin typeface="Calibri" panose="020F0502020204030204" pitchFamily="34" charset="0"/>
              </a:rPr>
              <a:t>mage</a:t>
            </a:r>
            <a:r>
              <a:rPr lang="en-US" sz="5500">
                <a:latin typeface="Calibri" panose="020F0502020204030204" pitchFamily="34" charset="0"/>
              </a:rPr>
              <a:t>[row,col]/255.0</a:t>
            </a:r>
            <a:r>
              <a:rPr lang="en-US" sz="5500"/>
              <a:t> </a:t>
            </a:r>
            <a:r>
              <a:rPr lang="en-US" sz="5500">
                <a:latin typeface="Calibri" panose="020F0502020204030204" pitchFamily="34" charset="0"/>
              </a:rPr>
              <a:t>+ (255-transparency)*grayLevel/255.0</a:t>
            </a:r>
            <a:endParaRPr lang="en-US" sz="5500" dirty="0"/>
          </a:p>
        </p:txBody>
      </p:sp>
      <p:sp>
        <p:nvSpPr>
          <p:cNvPr id="6" name="Arrow: Bent 5">
            <a:extLst>
              <a:ext uri="{FF2B5EF4-FFF2-40B4-BE49-F238E27FC236}">
                <a16:creationId xmlns:a16="http://schemas.microsoft.com/office/drawing/2014/main" id="{BEA7087B-499D-1EF2-8758-38E35A5A1767}"/>
              </a:ext>
            </a:extLst>
          </p:cNvPr>
          <p:cNvSpPr/>
          <p:nvPr/>
        </p:nvSpPr>
        <p:spPr>
          <a:xfrm rot="5400000">
            <a:off x="8168954" y="3085949"/>
            <a:ext cx="1794448" cy="1322962"/>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7" name="Rectangle 6">
            <a:extLst>
              <a:ext uri="{FF2B5EF4-FFF2-40B4-BE49-F238E27FC236}">
                <a16:creationId xmlns:a16="http://schemas.microsoft.com/office/drawing/2014/main" id="{5ABF9430-2566-6B6D-3B30-E6A0F15A410D}"/>
              </a:ext>
            </a:extLst>
          </p:cNvPr>
          <p:cNvSpPr/>
          <p:nvPr/>
        </p:nvSpPr>
        <p:spPr>
          <a:xfrm>
            <a:off x="2195209" y="5377177"/>
            <a:ext cx="8190690" cy="807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Although the task did not demand presenting the s2dpoint struct – we decided to present it in part 2 of 11.1 – see next slide. </a:t>
            </a:r>
            <a:endParaRPr lang="he-IL" b="1" dirty="0"/>
          </a:p>
        </p:txBody>
      </p:sp>
    </p:spTree>
    <p:extLst>
      <p:ext uri="{BB962C8B-B14F-4D97-AF65-F5344CB8AC3E}">
        <p14:creationId xmlns:p14="http://schemas.microsoft.com/office/powerpoint/2010/main" val="328700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3298E7FF-0835-3C2E-7757-BDC06827DA4F}"/>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5" name="TextBox 4">
            <a:extLst>
              <a:ext uri="{FF2B5EF4-FFF2-40B4-BE49-F238E27FC236}">
                <a16:creationId xmlns:a16="http://schemas.microsoft.com/office/drawing/2014/main" id="{1798D0DE-ED5B-93FF-B0D7-E9FE056771CF}"/>
              </a:ext>
            </a:extLst>
          </p:cNvPr>
          <p:cNvSpPr txBox="1"/>
          <p:nvPr/>
        </p:nvSpPr>
        <p:spPr>
          <a:xfrm>
            <a:off x="2195209" y="0"/>
            <a:ext cx="7801582" cy="610672"/>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11.1 - Code of the function “AddGrayRectangle” – </a:t>
            </a:r>
            <a:r>
              <a:rPr lang="en-US" dirty="0"/>
              <a:t>part 2</a:t>
            </a:r>
          </a:p>
        </p:txBody>
      </p:sp>
      <p:sp>
        <p:nvSpPr>
          <p:cNvPr id="6" name="Rectangle 5">
            <a:extLst>
              <a:ext uri="{FF2B5EF4-FFF2-40B4-BE49-F238E27FC236}">
                <a16:creationId xmlns:a16="http://schemas.microsoft.com/office/drawing/2014/main" id="{ADA0710F-C68C-7D67-FDF8-910A3F336083}"/>
              </a:ext>
            </a:extLst>
          </p:cNvPr>
          <p:cNvSpPr/>
          <p:nvPr/>
        </p:nvSpPr>
        <p:spPr>
          <a:xfrm>
            <a:off x="5392367" y="1969852"/>
            <a:ext cx="6582382" cy="14591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Here is the presentation of the s2dpoint struct – it includes the mechanism for prevent any clipping problem. The use of it will be demonstrated in the next slides.</a:t>
            </a:r>
          </a:p>
          <a:p>
            <a:r>
              <a:rPr lang="en-US" u="sng" dirty="0"/>
              <a:t>Another important notation</a:t>
            </a:r>
            <a:r>
              <a:rPr lang="en-US" dirty="0"/>
              <a:t> : we added the s2dpoint to the </a:t>
            </a:r>
            <a:r>
              <a:rPr lang="en-US" b="1" dirty="0"/>
              <a:t>header</a:t>
            </a:r>
            <a:r>
              <a:rPr lang="en-US" dirty="0"/>
              <a:t> file as an object-oriented approach.</a:t>
            </a:r>
            <a:endParaRPr lang="he-IL" dirty="0"/>
          </a:p>
        </p:txBody>
      </p:sp>
      <p:pic>
        <p:nvPicPr>
          <p:cNvPr id="10" name="Picture 9">
            <a:extLst>
              <a:ext uri="{FF2B5EF4-FFF2-40B4-BE49-F238E27FC236}">
                <a16:creationId xmlns:a16="http://schemas.microsoft.com/office/drawing/2014/main" id="{61DCF354-D85A-3CEF-9362-5D770E667476}"/>
              </a:ext>
            </a:extLst>
          </p:cNvPr>
          <p:cNvPicPr>
            <a:picLocks noChangeAspect="1"/>
          </p:cNvPicPr>
          <p:nvPr/>
        </p:nvPicPr>
        <p:blipFill>
          <a:blip r:embed="rId2"/>
          <a:stretch>
            <a:fillRect/>
          </a:stretch>
        </p:blipFill>
        <p:spPr>
          <a:xfrm>
            <a:off x="0" y="467126"/>
            <a:ext cx="4873557" cy="6390874"/>
          </a:xfrm>
          <a:prstGeom prst="rect">
            <a:avLst/>
          </a:prstGeom>
        </p:spPr>
      </p:pic>
    </p:spTree>
    <p:extLst>
      <p:ext uri="{BB962C8B-B14F-4D97-AF65-F5344CB8AC3E}">
        <p14:creationId xmlns:p14="http://schemas.microsoft.com/office/powerpoint/2010/main" val="2380963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pic>
        <p:nvPicPr>
          <p:cNvPr id="7" name="Picture 6">
            <a:extLst>
              <a:ext uri="{FF2B5EF4-FFF2-40B4-BE49-F238E27FC236}">
                <a16:creationId xmlns:a16="http://schemas.microsoft.com/office/drawing/2014/main" id="{6C59D532-82AF-50CA-4368-0C4D6961F379}"/>
              </a:ext>
            </a:extLst>
          </p:cNvPr>
          <p:cNvPicPr>
            <a:picLocks noChangeAspect="1"/>
          </p:cNvPicPr>
          <p:nvPr/>
        </p:nvPicPr>
        <p:blipFill>
          <a:blip r:embed="rId2"/>
          <a:stretch>
            <a:fillRect/>
          </a:stretch>
        </p:blipFill>
        <p:spPr>
          <a:xfrm>
            <a:off x="0" y="1273438"/>
            <a:ext cx="4689951" cy="554477"/>
          </a:xfrm>
          <a:prstGeom prst="rect">
            <a:avLst/>
          </a:prstGeom>
        </p:spPr>
      </p:pic>
      <p:cxnSp>
        <p:nvCxnSpPr>
          <p:cNvPr id="9" name="Straight Arrow Connector 8">
            <a:extLst>
              <a:ext uri="{FF2B5EF4-FFF2-40B4-BE49-F238E27FC236}">
                <a16:creationId xmlns:a16="http://schemas.microsoft.com/office/drawing/2014/main" id="{CC6F366D-CC2C-B832-2293-4F6281C5A483}"/>
              </a:ext>
            </a:extLst>
          </p:cNvPr>
          <p:cNvCxnSpPr>
            <a:cxnSpLocks/>
          </p:cNvCxnSpPr>
          <p:nvPr/>
        </p:nvCxnSpPr>
        <p:spPr>
          <a:xfrm flipH="1" flipV="1">
            <a:off x="739302" y="1755404"/>
            <a:ext cx="126460" cy="141051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757A578-B2F5-B3BC-B9B4-5398300C7940}"/>
              </a:ext>
            </a:extLst>
          </p:cNvPr>
          <p:cNvSpPr/>
          <p:nvPr/>
        </p:nvSpPr>
        <p:spPr>
          <a:xfrm>
            <a:off x="0" y="3165914"/>
            <a:ext cx="2808886" cy="2777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order to test clipping from the top (row direction) -we changed the value of the first rectangle from 239 to 250 – increase by 11 – to test the clipping. We expect the rectangle will be drawn and the point will be the at B1 max value which is 239!</a:t>
            </a:r>
            <a:endParaRPr lang="he-IL" dirty="0"/>
          </a:p>
        </p:txBody>
      </p:sp>
      <p:sp>
        <p:nvSpPr>
          <p:cNvPr id="12" name="Arrow: Right 11">
            <a:extLst>
              <a:ext uri="{FF2B5EF4-FFF2-40B4-BE49-F238E27FC236}">
                <a16:creationId xmlns:a16="http://schemas.microsoft.com/office/drawing/2014/main" id="{5DA0A49D-C3CE-453E-8876-932FB2645921}"/>
              </a:ext>
            </a:extLst>
          </p:cNvPr>
          <p:cNvSpPr/>
          <p:nvPr/>
        </p:nvSpPr>
        <p:spPr>
          <a:xfrm>
            <a:off x="4976155" y="1190752"/>
            <a:ext cx="1311613" cy="7198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Picture 13">
            <a:extLst>
              <a:ext uri="{FF2B5EF4-FFF2-40B4-BE49-F238E27FC236}">
                <a16:creationId xmlns:a16="http://schemas.microsoft.com/office/drawing/2014/main" id="{D57A2DCB-EACF-6705-B7B9-88D422394310}"/>
              </a:ext>
            </a:extLst>
          </p:cNvPr>
          <p:cNvPicPr>
            <a:picLocks noChangeAspect="1"/>
          </p:cNvPicPr>
          <p:nvPr/>
        </p:nvPicPr>
        <p:blipFill>
          <a:blip r:embed="rId3"/>
          <a:stretch>
            <a:fillRect/>
          </a:stretch>
        </p:blipFill>
        <p:spPr>
          <a:xfrm>
            <a:off x="6573973" y="855696"/>
            <a:ext cx="5618028" cy="2972175"/>
          </a:xfrm>
          <a:prstGeom prst="rect">
            <a:avLst/>
          </a:prstGeom>
        </p:spPr>
      </p:pic>
      <p:cxnSp>
        <p:nvCxnSpPr>
          <p:cNvPr id="16" name="Straight Arrow Connector 15">
            <a:extLst>
              <a:ext uri="{FF2B5EF4-FFF2-40B4-BE49-F238E27FC236}">
                <a16:creationId xmlns:a16="http://schemas.microsoft.com/office/drawing/2014/main" id="{E11CF4AD-0181-59DA-CF5B-0CABDD73DCB3}"/>
              </a:ext>
            </a:extLst>
          </p:cNvPr>
          <p:cNvCxnSpPr>
            <a:cxnSpLocks/>
          </p:cNvCxnSpPr>
          <p:nvPr/>
        </p:nvCxnSpPr>
        <p:spPr>
          <a:xfrm flipV="1">
            <a:off x="5973861" y="1580082"/>
            <a:ext cx="592766" cy="6549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Oval 17">
            <a:extLst>
              <a:ext uri="{FF2B5EF4-FFF2-40B4-BE49-F238E27FC236}">
                <a16:creationId xmlns:a16="http://schemas.microsoft.com/office/drawing/2014/main" id="{332E0F5D-0628-644A-6FA1-F09CB804D244}"/>
              </a:ext>
            </a:extLst>
          </p:cNvPr>
          <p:cNvSpPr/>
          <p:nvPr/>
        </p:nvSpPr>
        <p:spPr>
          <a:xfrm>
            <a:off x="6573973" y="1395481"/>
            <a:ext cx="167295" cy="1556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6783CCFF-6AC5-A742-9D6B-63E71A0E4482}"/>
              </a:ext>
            </a:extLst>
          </p:cNvPr>
          <p:cNvSpPr/>
          <p:nvPr/>
        </p:nvSpPr>
        <p:spPr>
          <a:xfrm>
            <a:off x="10739336" y="1473302"/>
            <a:ext cx="379379" cy="5058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84CA6545-9642-D8B1-B2A5-98834075A6EE}"/>
              </a:ext>
            </a:extLst>
          </p:cNvPr>
          <p:cNvCxnSpPr>
            <a:cxnSpLocks/>
          </p:cNvCxnSpPr>
          <p:nvPr/>
        </p:nvCxnSpPr>
        <p:spPr>
          <a:xfrm flipV="1">
            <a:off x="10097311" y="2056962"/>
            <a:ext cx="642025" cy="287938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BFDB2EA-78BD-7DE7-25D2-12B6687DB527}"/>
              </a:ext>
            </a:extLst>
          </p:cNvPr>
          <p:cNvSpPr/>
          <p:nvPr/>
        </p:nvSpPr>
        <p:spPr>
          <a:xfrm>
            <a:off x="9348281" y="4936349"/>
            <a:ext cx="1760706" cy="5350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As expected!</a:t>
            </a:r>
            <a:endParaRPr lang="he-IL" b="1" dirty="0"/>
          </a:p>
        </p:txBody>
      </p:sp>
      <p:pic>
        <p:nvPicPr>
          <p:cNvPr id="30" name="Picture 29">
            <a:extLst>
              <a:ext uri="{FF2B5EF4-FFF2-40B4-BE49-F238E27FC236}">
                <a16:creationId xmlns:a16="http://schemas.microsoft.com/office/drawing/2014/main" id="{97CEC712-04E7-E6CD-6086-350EC298A9B0}"/>
              </a:ext>
            </a:extLst>
          </p:cNvPr>
          <p:cNvPicPr>
            <a:picLocks noChangeAspect="1"/>
          </p:cNvPicPr>
          <p:nvPr/>
        </p:nvPicPr>
        <p:blipFill>
          <a:blip r:embed="rId4"/>
          <a:stretch>
            <a:fillRect/>
          </a:stretch>
        </p:blipFill>
        <p:spPr>
          <a:xfrm>
            <a:off x="3171216" y="4317368"/>
            <a:ext cx="3919516" cy="2530619"/>
          </a:xfrm>
          <a:prstGeom prst="rect">
            <a:avLst/>
          </a:prstGeom>
        </p:spPr>
      </p:pic>
      <p:sp>
        <p:nvSpPr>
          <p:cNvPr id="31" name="Rectangle 30">
            <a:extLst>
              <a:ext uri="{FF2B5EF4-FFF2-40B4-BE49-F238E27FC236}">
                <a16:creationId xmlns:a16="http://schemas.microsoft.com/office/drawing/2014/main" id="{1A0F1456-D0C4-91A7-C985-477BD9363FC8}"/>
              </a:ext>
            </a:extLst>
          </p:cNvPr>
          <p:cNvSpPr/>
          <p:nvPr/>
        </p:nvSpPr>
        <p:spPr>
          <a:xfrm>
            <a:off x="4887845" y="2222040"/>
            <a:ext cx="1311613" cy="5978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point we test</a:t>
            </a:r>
            <a:endParaRPr lang="he-IL" dirty="0"/>
          </a:p>
        </p:txBody>
      </p:sp>
      <p:sp>
        <p:nvSpPr>
          <p:cNvPr id="32" name="Rectangle 31">
            <a:extLst>
              <a:ext uri="{FF2B5EF4-FFF2-40B4-BE49-F238E27FC236}">
                <a16:creationId xmlns:a16="http://schemas.microsoft.com/office/drawing/2014/main" id="{654A3A84-E332-0276-D639-9C7F8C464510}"/>
              </a:ext>
            </a:extLst>
          </p:cNvPr>
          <p:cNvSpPr/>
          <p:nvPr/>
        </p:nvSpPr>
        <p:spPr>
          <a:xfrm>
            <a:off x="3557916" y="3432707"/>
            <a:ext cx="2879386"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code for preventing clipping in the y direction (located at the header file)</a:t>
            </a:r>
            <a:endParaRPr lang="he-IL" dirty="0"/>
          </a:p>
        </p:txBody>
      </p:sp>
      <p:sp>
        <p:nvSpPr>
          <p:cNvPr id="34" name="TextBox 33">
            <a:extLst>
              <a:ext uri="{FF2B5EF4-FFF2-40B4-BE49-F238E27FC236}">
                <a16:creationId xmlns:a16="http://schemas.microsoft.com/office/drawing/2014/main" id="{BF11C40C-13CA-E2FE-1881-AE37A190D515}"/>
              </a:ext>
            </a:extLst>
          </p:cNvPr>
          <p:cNvSpPr txBox="1"/>
          <p:nvPr/>
        </p:nvSpPr>
        <p:spPr>
          <a:xfrm>
            <a:off x="2143328" y="67310"/>
            <a:ext cx="7263318" cy="54360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11.2 - List of situations tested – </a:t>
            </a:r>
            <a:r>
              <a:rPr lang="en-US" dirty="0">
                <a:solidFill>
                  <a:srgbClr val="00B050"/>
                </a:solidFill>
              </a:rPr>
              <a:t>part 1</a:t>
            </a:r>
          </a:p>
        </p:txBody>
      </p:sp>
    </p:spTree>
    <p:extLst>
      <p:ext uri="{BB962C8B-B14F-4D97-AF65-F5344CB8AC3E}">
        <p14:creationId xmlns:p14="http://schemas.microsoft.com/office/powerpoint/2010/main" val="415857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E6F5685-C425-67E4-088C-BDDCC727B82A}"/>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pic>
        <p:nvPicPr>
          <p:cNvPr id="7" name="Picture 6">
            <a:extLst>
              <a:ext uri="{FF2B5EF4-FFF2-40B4-BE49-F238E27FC236}">
                <a16:creationId xmlns:a16="http://schemas.microsoft.com/office/drawing/2014/main" id="{C806BA84-8F15-EA1A-09C9-402F3AC9EEB0}"/>
              </a:ext>
            </a:extLst>
          </p:cNvPr>
          <p:cNvPicPr>
            <a:picLocks noChangeAspect="1"/>
          </p:cNvPicPr>
          <p:nvPr/>
        </p:nvPicPr>
        <p:blipFill>
          <a:blip r:embed="rId2"/>
          <a:stretch>
            <a:fillRect/>
          </a:stretch>
        </p:blipFill>
        <p:spPr>
          <a:xfrm>
            <a:off x="0" y="1016439"/>
            <a:ext cx="4749390" cy="510804"/>
          </a:xfrm>
          <a:prstGeom prst="rect">
            <a:avLst/>
          </a:prstGeom>
        </p:spPr>
      </p:pic>
      <p:cxnSp>
        <p:nvCxnSpPr>
          <p:cNvPr id="8" name="Straight Arrow Connector 7">
            <a:extLst>
              <a:ext uri="{FF2B5EF4-FFF2-40B4-BE49-F238E27FC236}">
                <a16:creationId xmlns:a16="http://schemas.microsoft.com/office/drawing/2014/main" id="{6EFBD6AF-71D9-BE5E-AE7F-3848E857D86C}"/>
              </a:ext>
            </a:extLst>
          </p:cNvPr>
          <p:cNvCxnSpPr>
            <a:cxnSpLocks/>
          </p:cNvCxnSpPr>
          <p:nvPr/>
        </p:nvCxnSpPr>
        <p:spPr>
          <a:xfrm flipH="1" flipV="1">
            <a:off x="554477" y="1527243"/>
            <a:ext cx="126460" cy="1410511"/>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4ADF19F8-10CF-1933-7C30-C4AFDAC82C44}"/>
              </a:ext>
            </a:extLst>
          </p:cNvPr>
          <p:cNvSpPr/>
          <p:nvPr/>
        </p:nvSpPr>
        <p:spPr>
          <a:xfrm>
            <a:off x="-1" y="2986393"/>
            <a:ext cx="2879387" cy="288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order to test clipping from the left (column direction) - we changed the value of the first rectangle from 0 to -20  – decreasing by 20 – to test the clipping. We expect the rectangle will be drawn and the point will be the at A min value which is 0!</a:t>
            </a:r>
            <a:endParaRPr lang="he-IL" dirty="0"/>
          </a:p>
        </p:txBody>
      </p:sp>
      <p:sp>
        <p:nvSpPr>
          <p:cNvPr id="13" name="Rectangle 12">
            <a:extLst>
              <a:ext uri="{FF2B5EF4-FFF2-40B4-BE49-F238E27FC236}">
                <a16:creationId xmlns:a16="http://schemas.microsoft.com/office/drawing/2014/main" id="{FBD73F33-CC10-0443-3476-33FD5CAE79F2}"/>
              </a:ext>
            </a:extLst>
          </p:cNvPr>
          <p:cNvSpPr/>
          <p:nvPr/>
        </p:nvSpPr>
        <p:spPr>
          <a:xfrm>
            <a:off x="3917841" y="3565992"/>
            <a:ext cx="2879386"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code for preventing clipping in the x direction (located at the header file)</a:t>
            </a:r>
            <a:endParaRPr lang="he-IL" dirty="0"/>
          </a:p>
        </p:txBody>
      </p:sp>
      <p:sp>
        <p:nvSpPr>
          <p:cNvPr id="14" name="Arrow: Right 13">
            <a:extLst>
              <a:ext uri="{FF2B5EF4-FFF2-40B4-BE49-F238E27FC236}">
                <a16:creationId xmlns:a16="http://schemas.microsoft.com/office/drawing/2014/main" id="{044121DF-EDC2-01F2-41BA-6A76DF8AA1B4}"/>
              </a:ext>
            </a:extLst>
          </p:cNvPr>
          <p:cNvSpPr/>
          <p:nvPr/>
        </p:nvSpPr>
        <p:spPr>
          <a:xfrm>
            <a:off x="4995610" y="916357"/>
            <a:ext cx="1801617" cy="7198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a:extLst>
              <a:ext uri="{FF2B5EF4-FFF2-40B4-BE49-F238E27FC236}">
                <a16:creationId xmlns:a16="http://schemas.microsoft.com/office/drawing/2014/main" id="{2A35F317-16BE-A1F0-69FF-367AFADBFBCC}"/>
              </a:ext>
            </a:extLst>
          </p:cNvPr>
          <p:cNvPicPr>
            <a:picLocks noChangeAspect="1"/>
          </p:cNvPicPr>
          <p:nvPr/>
        </p:nvPicPr>
        <p:blipFill>
          <a:blip r:embed="rId3"/>
          <a:stretch>
            <a:fillRect/>
          </a:stretch>
        </p:blipFill>
        <p:spPr>
          <a:xfrm>
            <a:off x="7024903" y="698184"/>
            <a:ext cx="5167097" cy="3105434"/>
          </a:xfrm>
          <a:prstGeom prst="rect">
            <a:avLst/>
          </a:prstGeom>
        </p:spPr>
      </p:pic>
      <p:sp>
        <p:nvSpPr>
          <p:cNvPr id="17" name="Oval 16">
            <a:extLst>
              <a:ext uri="{FF2B5EF4-FFF2-40B4-BE49-F238E27FC236}">
                <a16:creationId xmlns:a16="http://schemas.microsoft.com/office/drawing/2014/main" id="{D00AC473-B8AE-AB91-A1A0-B8FAD48F4022}"/>
              </a:ext>
            </a:extLst>
          </p:cNvPr>
          <p:cNvSpPr/>
          <p:nvPr/>
        </p:nvSpPr>
        <p:spPr>
          <a:xfrm>
            <a:off x="7019179" y="1454213"/>
            <a:ext cx="167295" cy="1556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AB2F8397-178B-74F9-D712-88AC179B0ACF}"/>
              </a:ext>
            </a:extLst>
          </p:cNvPr>
          <p:cNvSpPr/>
          <p:nvPr/>
        </p:nvSpPr>
        <p:spPr>
          <a:xfrm>
            <a:off x="5333051" y="2280772"/>
            <a:ext cx="1311613" cy="5978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point we test</a:t>
            </a:r>
            <a:endParaRPr lang="he-IL" dirty="0"/>
          </a:p>
        </p:txBody>
      </p:sp>
      <p:cxnSp>
        <p:nvCxnSpPr>
          <p:cNvPr id="19" name="Straight Arrow Connector 18">
            <a:extLst>
              <a:ext uri="{FF2B5EF4-FFF2-40B4-BE49-F238E27FC236}">
                <a16:creationId xmlns:a16="http://schemas.microsoft.com/office/drawing/2014/main" id="{7E095916-C624-C497-E729-A61058E67F45}"/>
              </a:ext>
            </a:extLst>
          </p:cNvPr>
          <p:cNvCxnSpPr>
            <a:cxnSpLocks/>
          </p:cNvCxnSpPr>
          <p:nvPr/>
        </p:nvCxnSpPr>
        <p:spPr>
          <a:xfrm flipV="1">
            <a:off x="6394581" y="1631024"/>
            <a:ext cx="592766" cy="65492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E44CC0-6692-9788-2C9D-33B11E087CF5}"/>
              </a:ext>
            </a:extLst>
          </p:cNvPr>
          <p:cNvCxnSpPr>
            <a:cxnSpLocks/>
          </p:cNvCxnSpPr>
          <p:nvPr/>
        </p:nvCxnSpPr>
        <p:spPr>
          <a:xfrm flipV="1">
            <a:off x="10081680" y="1804406"/>
            <a:ext cx="597210" cy="2602224"/>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E58C674-3462-35C0-3D9C-9231620A20C0}"/>
              </a:ext>
            </a:extLst>
          </p:cNvPr>
          <p:cNvSpPr/>
          <p:nvPr/>
        </p:nvSpPr>
        <p:spPr>
          <a:xfrm>
            <a:off x="9332650" y="4406630"/>
            <a:ext cx="1760706" cy="5350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As expected!</a:t>
            </a:r>
            <a:endParaRPr lang="he-IL" b="1" dirty="0"/>
          </a:p>
        </p:txBody>
      </p:sp>
      <p:sp>
        <p:nvSpPr>
          <p:cNvPr id="22" name="Rectangle 21">
            <a:extLst>
              <a:ext uri="{FF2B5EF4-FFF2-40B4-BE49-F238E27FC236}">
                <a16:creationId xmlns:a16="http://schemas.microsoft.com/office/drawing/2014/main" id="{CD2322AA-3A3F-0564-0AC8-F67E331D21E8}"/>
              </a:ext>
            </a:extLst>
          </p:cNvPr>
          <p:cNvSpPr/>
          <p:nvPr/>
        </p:nvSpPr>
        <p:spPr>
          <a:xfrm>
            <a:off x="10678890" y="1298568"/>
            <a:ext cx="379379" cy="5058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a:extLst>
              <a:ext uri="{FF2B5EF4-FFF2-40B4-BE49-F238E27FC236}">
                <a16:creationId xmlns:a16="http://schemas.microsoft.com/office/drawing/2014/main" id="{88D26F5C-A1F1-F967-4FAF-3BCEF8255037}"/>
              </a:ext>
            </a:extLst>
          </p:cNvPr>
          <p:cNvPicPr>
            <a:picLocks noChangeAspect="1"/>
          </p:cNvPicPr>
          <p:nvPr/>
        </p:nvPicPr>
        <p:blipFill>
          <a:blip r:embed="rId4"/>
          <a:stretch>
            <a:fillRect/>
          </a:stretch>
        </p:blipFill>
        <p:spPr>
          <a:xfrm>
            <a:off x="3481615" y="4426159"/>
            <a:ext cx="4014324" cy="2413169"/>
          </a:xfrm>
          <a:prstGeom prst="rect">
            <a:avLst/>
          </a:prstGeom>
        </p:spPr>
      </p:pic>
      <p:sp>
        <p:nvSpPr>
          <p:cNvPr id="26" name="TextBox 25">
            <a:extLst>
              <a:ext uri="{FF2B5EF4-FFF2-40B4-BE49-F238E27FC236}">
                <a16:creationId xmlns:a16="http://schemas.microsoft.com/office/drawing/2014/main" id="{92041FE1-363B-F990-58F5-414E4992886B}"/>
              </a:ext>
            </a:extLst>
          </p:cNvPr>
          <p:cNvSpPr txBox="1"/>
          <p:nvPr/>
        </p:nvSpPr>
        <p:spPr>
          <a:xfrm>
            <a:off x="2143328" y="67310"/>
            <a:ext cx="7263318" cy="54360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11.2 - List of situations tested – </a:t>
            </a:r>
            <a:r>
              <a:rPr lang="en-US" dirty="0">
                <a:solidFill>
                  <a:srgbClr val="00B050"/>
                </a:solidFill>
              </a:rPr>
              <a:t>part 2</a:t>
            </a:r>
          </a:p>
        </p:txBody>
      </p:sp>
    </p:spTree>
    <p:extLst>
      <p:ext uri="{BB962C8B-B14F-4D97-AF65-F5344CB8AC3E}">
        <p14:creationId xmlns:p14="http://schemas.microsoft.com/office/powerpoint/2010/main" val="139832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E6F5685-C425-67E4-088C-BDDCC727B82A}"/>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7</a:t>
            </a:fld>
            <a:endParaRPr lang="he-IL" sz="1600" dirty="0"/>
          </a:p>
        </p:txBody>
      </p:sp>
      <p:cxnSp>
        <p:nvCxnSpPr>
          <p:cNvPr id="8" name="Straight Arrow Connector 7">
            <a:extLst>
              <a:ext uri="{FF2B5EF4-FFF2-40B4-BE49-F238E27FC236}">
                <a16:creationId xmlns:a16="http://schemas.microsoft.com/office/drawing/2014/main" id="{6EFBD6AF-71D9-BE5E-AE7F-3848E857D86C}"/>
              </a:ext>
            </a:extLst>
          </p:cNvPr>
          <p:cNvCxnSpPr>
            <a:cxnSpLocks/>
            <a:endCxn id="3" idx="2"/>
          </p:cNvCxnSpPr>
          <p:nvPr/>
        </p:nvCxnSpPr>
        <p:spPr>
          <a:xfrm flipV="1">
            <a:off x="1175434" y="1523762"/>
            <a:ext cx="1384926" cy="1585524"/>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F9A0293E-CF16-32DD-CAA9-A532C4372051}"/>
              </a:ext>
            </a:extLst>
          </p:cNvPr>
          <p:cNvPicPr>
            <a:picLocks noChangeAspect="1"/>
          </p:cNvPicPr>
          <p:nvPr/>
        </p:nvPicPr>
        <p:blipFill>
          <a:blip r:embed="rId2"/>
          <a:stretch>
            <a:fillRect/>
          </a:stretch>
        </p:blipFill>
        <p:spPr>
          <a:xfrm>
            <a:off x="7085769" y="610918"/>
            <a:ext cx="5106231" cy="2812382"/>
          </a:xfrm>
          <a:prstGeom prst="rect">
            <a:avLst/>
          </a:prstGeom>
        </p:spPr>
      </p:pic>
      <p:sp>
        <p:nvSpPr>
          <p:cNvPr id="10" name="Rectangle 9">
            <a:extLst>
              <a:ext uri="{FF2B5EF4-FFF2-40B4-BE49-F238E27FC236}">
                <a16:creationId xmlns:a16="http://schemas.microsoft.com/office/drawing/2014/main" id="{4ADF19F8-10CF-1933-7C30-C4AFDAC82C44}"/>
              </a:ext>
            </a:extLst>
          </p:cNvPr>
          <p:cNvSpPr/>
          <p:nvPr/>
        </p:nvSpPr>
        <p:spPr>
          <a:xfrm>
            <a:off x="41702" y="3109286"/>
            <a:ext cx="2879387" cy="288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order to test clipping from the bottom (row direction) - we changed the value of the third rectangle from 0 to -10  – decreasing by 10 – to test the clipping. We expect the rectangle will be drawn and the point will be the at B1 min value which is 0!</a:t>
            </a:r>
            <a:endParaRPr lang="he-IL" dirty="0"/>
          </a:p>
        </p:txBody>
      </p:sp>
      <p:sp>
        <p:nvSpPr>
          <p:cNvPr id="13" name="Rectangle 12">
            <a:extLst>
              <a:ext uri="{FF2B5EF4-FFF2-40B4-BE49-F238E27FC236}">
                <a16:creationId xmlns:a16="http://schemas.microsoft.com/office/drawing/2014/main" id="{FBD73F33-CC10-0443-3476-33FD5CAE79F2}"/>
              </a:ext>
            </a:extLst>
          </p:cNvPr>
          <p:cNvSpPr/>
          <p:nvPr/>
        </p:nvSpPr>
        <p:spPr>
          <a:xfrm>
            <a:off x="3939932" y="3650511"/>
            <a:ext cx="2879386"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code for preventing clipping in the x direction (located at the header file)</a:t>
            </a:r>
            <a:endParaRPr lang="he-IL" dirty="0"/>
          </a:p>
        </p:txBody>
      </p:sp>
      <p:sp>
        <p:nvSpPr>
          <p:cNvPr id="14" name="Arrow: Right 13">
            <a:extLst>
              <a:ext uri="{FF2B5EF4-FFF2-40B4-BE49-F238E27FC236}">
                <a16:creationId xmlns:a16="http://schemas.microsoft.com/office/drawing/2014/main" id="{044121DF-EDC2-01F2-41BA-6A76DF8AA1B4}"/>
              </a:ext>
            </a:extLst>
          </p:cNvPr>
          <p:cNvSpPr/>
          <p:nvPr/>
        </p:nvSpPr>
        <p:spPr>
          <a:xfrm>
            <a:off x="5037313" y="1039250"/>
            <a:ext cx="1801617" cy="7198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Oval 16">
            <a:extLst>
              <a:ext uri="{FF2B5EF4-FFF2-40B4-BE49-F238E27FC236}">
                <a16:creationId xmlns:a16="http://schemas.microsoft.com/office/drawing/2014/main" id="{D00AC473-B8AE-AB91-A1A0-B8FAD48F4022}"/>
              </a:ext>
            </a:extLst>
          </p:cNvPr>
          <p:cNvSpPr/>
          <p:nvPr/>
        </p:nvSpPr>
        <p:spPr>
          <a:xfrm>
            <a:off x="9844081" y="3267658"/>
            <a:ext cx="167295" cy="1556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AB2F8397-178B-74F9-D712-88AC179B0ACF}"/>
              </a:ext>
            </a:extLst>
          </p:cNvPr>
          <p:cNvSpPr/>
          <p:nvPr/>
        </p:nvSpPr>
        <p:spPr>
          <a:xfrm>
            <a:off x="7689937" y="3709384"/>
            <a:ext cx="1311613" cy="5978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point we test</a:t>
            </a:r>
            <a:endParaRPr lang="he-IL" dirty="0"/>
          </a:p>
        </p:txBody>
      </p:sp>
      <p:cxnSp>
        <p:nvCxnSpPr>
          <p:cNvPr id="19" name="Straight Arrow Connector 18">
            <a:extLst>
              <a:ext uri="{FF2B5EF4-FFF2-40B4-BE49-F238E27FC236}">
                <a16:creationId xmlns:a16="http://schemas.microsoft.com/office/drawing/2014/main" id="{7E095916-C624-C497-E729-A61058E67F45}"/>
              </a:ext>
            </a:extLst>
          </p:cNvPr>
          <p:cNvCxnSpPr>
            <a:cxnSpLocks/>
            <a:endCxn id="17" idx="3"/>
          </p:cNvCxnSpPr>
          <p:nvPr/>
        </p:nvCxnSpPr>
        <p:spPr>
          <a:xfrm flipV="1">
            <a:off x="8986782" y="3400507"/>
            <a:ext cx="881799" cy="35025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E44CC0-6692-9788-2C9D-33B11E087CF5}"/>
              </a:ext>
            </a:extLst>
          </p:cNvPr>
          <p:cNvCxnSpPr>
            <a:cxnSpLocks/>
          </p:cNvCxnSpPr>
          <p:nvPr/>
        </p:nvCxnSpPr>
        <p:spPr>
          <a:xfrm flipV="1">
            <a:off x="10123383" y="1776681"/>
            <a:ext cx="585402" cy="2752842"/>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E58C674-3462-35C0-3D9C-9231620A20C0}"/>
              </a:ext>
            </a:extLst>
          </p:cNvPr>
          <p:cNvSpPr/>
          <p:nvPr/>
        </p:nvSpPr>
        <p:spPr>
          <a:xfrm>
            <a:off x="9374353" y="4529523"/>
            <a:ext cx="1760706" cy="5350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As expected!</a:t>
            </a:r>
            <a:endParaRPr lang="he-IL" b="1" dirty="0"/>
          </a:p>
        </p:txBody>
      </p:sp>
      <p:sp>
        <p:nvSpPr>
          <p:cNvPr id="22" name="Rectangle 21">
            <a:extLst>
              <a:ext uri="{FF2B5EF4-FFF2-40B4-BE49-F238E27FC236}">
                <a16:creationId xmlns:a16="http://schemas.microsoft.com/office/drawing/2014/main" id="{CD2322AA-3A3F-0564-0AC8-F67E331D21E8}"/>
              </a:ext>
            </a:extLst>
          </p:cNvPr>
          <p:cNvSpPr/>
          <p:nvPr/>
        </p:nvSpPr>
        <p:spPr>
          <a:xfrm>
            <a:off x="10708785" y="1270843"/>
            <a:ext cx="379379" cy="5058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a:extLst>
              <a:ext uri="{FF2B5EF4-FFF2-40B4-BE49-F238E27FC236}">
                <a16:creationId xmlns:a16="http://schemas.microsoft.com/office/drawing/2014/main" id="{88D26F5C-A1F1-F967-4FAF-3BCEF8255037}"/>
              </a:ext>
            </a:extLst>
          </p:cNvPr>
          <p:cNvPicPr>
            <a:picLocks noChangeAspect="1"/>
          </p:cNvPicPr>
          <p:nvPr/>
        </p:nvPicPr>
        <p:blipFill>
          <a:blip r:embed="rId3"/>
          <a:stretch>
            <a:fillRect/>
          </a:stretch>
        </p:blipFill>
        <p:spPr>
          <a:xfrm>
            <a:off x="3474680" y="4567724"/>
            <a:ext cx="3809890" cy="2290276"/>
          </a:xfrm>
          <a:prstGeom prst="rect">
            <a:avLst/>
          </a:prstGeom>
        </p:spPr>
      </p:pic>
      <p:pic>
        <p:nvPicPr>
          <p:cNvPr id="3" name="Picture 2">
            <a:extLst>
              <a:ext uri="{FF2B5EF4-FFF2-40B4-BE49-F238E27FC236}">
                <a16:creationId xmlns:a16="http://schemas.microsoft.com/office/drawing/2014/main" id="{9461C98D-F05A-E701-936C-4B002A9DDF85}"/>
              </a:ext>
            </a:extLst>
          </p:cNvPr>
          <p:cNvPicPr>
            <a:picLocks noChangeAspect="1"/>
          </p:cNvPicPr>
          <p:nvPr/>
        </p:nvPicPr>
        <p:blipFill>
          <a:blip r:embed="rId4"/>
          <a:stretch>
            <a:fillRect/>
          </a:stretch>
        </p:blipFill>
        <p:spPr>
          <a:xfrm>
            <a:off x="83406" y="1224613"/>
            <a:ext cx="4953907" cy="299149"/>
          </a:xfrm>
          <a:prstGeom prst="rect">
            <a:avLst/>
          </a:prstGeom>
        </p:spPr>
      </p:pic>
      <p:sp>
        <p:nvSpPr>
          <p:cNvPr id="24" name="TextBox 23">
            <a:extLst>
              <a:ext uri="{FF2B5EF4-FFF2-40B4-BE49-F238E27FC236}">
                <a16:creationId xmlns:a16="http://schemas.microsoft.com/office/drawing/2014/main" id="{BBC5CCB5-0556-98E1-1D53-8229242AE822}"/>
              </a:ext>
            </a:extLst>
          </p:cNvPr>
          <p:cNvSpPr txBox="1"/>
          <p:nvPr/>
        </p:nvSpPr>
        <p:spPr>
          <a:xfrm>
            <a:off x="2143328" y="67310"/>
            <a:ext cx="7263318" cy="54360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11.2 - List of situations tested – </a:t>
            </a:r>
            <a:r>
              <a:rPr lang="en-US" dirty="0">
                <a:solidFill>
                  <a:srgbClr val="00B050"/>
                </a:solidFill>
              </a:rPr>
              <a:t>part 3</a:t>
            </a:r>
          </a:p>
        </p:txBody>
      </p:sp>
    </p:spTree>
    <p:extLst>
      <p:ext uri="{BB962C8B-B14F-4D97-AF65-F5344CB8AC3E}">
        <p14:creationId xmlns:p14="http://schemas.microsoft.com/office/powerpoint/2010/main" val="135242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E6F5685-C425-67E4-088C-BDDCC727B82A}"/>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8</a:t>
            </a:fld>
            <a:endParaRPr lang="he-IL" sz="1600" dirty="0"/>
          </a:p>
        </p:txBody>
      </p:sp>
      <p:sp>
        <p:nvSpPr>
          <p:cNvPr id="10" name="Rectangle 9">
            <a:extLst>
              <a:ext uri="{FF2B5EF4-FFF2-40B4-BE49-F238E27FC236}">
                <a16:creationId xmlns:a16="http://schemas.microsoft.com/office/drawing/2014/main" id="{4ADF19F8-10CF-1933-7C30-C4AFDAC82C44}"/>
              </a:ext>
            </a:extLst>
          </p:cNvPr>
          <p:cNvSpPr/>
          <p:nvPr/>
        </p:nvSpPr>
        <p:spPr>
          <a:xfrm>
            <a:off x="-13378" y="3219857"/>
            <a:ext cx="2879387" cy="2889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order to test clipping from the right (column direction) - we changed the value of the third rectangle from 319 to 340  – decreasing by 21 – to test the clipping. We expect the rectangle will be drawn and the point will be the at A min value which is 319!</a:t>
            </a:r>
            <a:endParaRPr lang="he-IL" dirty="0"/>
          </a:p>
        </p:txBody>
      </p:sp>
      <p:sp>
        <p:nvSpPr>
          <p:cNvPr id="13" name="Rectangle 12">
            <a:extLst>
              <a:ext uri="{FF2B5EF4-FFF2-40B4-BE49-F238E27FC236}">
                <a16:creationId xmlns:a16="http://schemas.microsoft.com/office/drawing/2014/main" id="{FBD73F33-CC10-0443-3476-33FD5CAE79F2}"/>
              </a:ext>
            </a:extLst>
          </p:cNvPr>
          <p:cNvSpPr/>
          <p:nvPr/>
        </p:nvSpPr>
        <p:spPr>
          <a:xfrm>
            <a:off x="3904464" y="3705436"/>
            <a:ext cx="2879386" cy="8268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code for preventing clipping in the y direction (located at the header file)</a:t>
            </a:r>
            <a:endParaRPr lang="he-IL" dirty="0"/>
          </a:p>
        </p:txBody>
      </p:sp>
      <p:sp>
        <p:nvSpPr>
          <p:cNvPr id="14" name="Arrow: Right 13">
            <a:extLst>
              <a:ext uri="{FF2B5EF4-FFF2-40B4-BE49-F238E27FC236}">
                <a16:creationId xmlns:a16="http://schemas.microsoft.com/office/drawing/2014/main" id="{044121DF-EDC2-01F2-41BA-6A76DF8AA1B4}"/>
              </a:ext>
            </a:extLst>
          </p:cNvPr>
          <p:cNvSpPr/>
          <p:nvPr/>
        </p:nvSpPr>
        <p:spPr>
          <a:xfrm>
            <a:off x="4880266" y="1110355"/>
            <a:ext cx="1801617" cy="7198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6" name="Picture 15">
            <a:extLst>
              <a:ext uri="{FF2B5EF4-FFF2-40B4-BE49-F238E27FC236}">
                <a16:creationId xmlns:a16="http://schemas.microsoft.com/office/drawing/2014/main" id="{617A796A-DB92-0475-B8F3-6DEC30587989}"/>
              </a:ext>
            </a:extLst>
          </p:cNvPr>
          <p:cNvPicPr>
            <a:picLocks noChangeAspect="1"/>
          </p:cNvPicPr>
          <p:nvPr/>
        </p:nvPicPr>
        <p:blipFill>
          <a:blip r:embed="rId2"/>
          <a:stretch>
            <a:fillRect/>
          </a:stretch>
        </p:blipFill>
        <p:spPr>
          <a:xfrm>
            <a:off x="6820165" y="525717"/>
            <a:ext cx="5371835" cy="2985361"/>
          </a:xfrm>
          <a:prstGeom prst="rect">
            <a:avLst/>
          </a:prstGeom>
        </p:spPr>
      </p:pic>
      <p:sp>
        <p:nvSpPr>
          <p:cNvPr id="17" name="Oval 16">
            <a:extLst>
              <a:ext uri="{FF2B5EF4-FFF2-40B4-BE49-F238E27FC236}">
                <a16:creationId xmlns:a16="http://schemas.microsoft.com/office/drawing/2014/main" id="{D00AC473-B8AE-AB91-A1A0-B8FAD48F4022}"/>
              </a:ext>
            </a:extLst>
          </p:cNvPr>
          <p:cNvSpPr/>
          <p:nvPr/>
        </p:nvSpPr>
        <p:spPr>
          <a:xfrm>
            <a:off x="9691724" y="3242039"/>
            <a:ext cx="167295" cy="15564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AB2F8397-178B-74F9-D712-88AC179B0ACF}"/>
              </a:ext>
            </a:extLst>
          </p:cNvPr>
          <p:cNvSpPr/>
          <p:nvPr/>
        </p:nvSpPr>
        <p:spPr>
          <a:xfrm>
            <a:off x="7634857" y="3819955"/>
            <a:ext cx="1311613" cy="59781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point we test</a:t>
            </a:r>
            <a:endParaRPr lang="he-IL" dirty="0"/>
          </a:p>
        </p:txBody>
      </p:sp>
      <p:cxnSp>
        <p:nvCxnSpPr>
          <p:cNvPr id="19" name="Straight Arrow Connector 18">
            <a:extLst>
              <a:ext uri="{FF2B5EF4-FFF2-40B4-BE49-F238E27FC236}">
                <a16:creationId xmlns:a16="http://schemas.microsoft.com/office/drawing/2014/main" id="{7E095916-C624-C497-E729-A61058E67F45}"/>
              </a:ext>
            </a:extLst>
          </p:cNvPr>
          <p:cNvCxnSpPr>
            <a:cxnSpLocks/>
            <a:endCxn id="17" idx="3"/>
          </p:cNvCxnSpPr>
          <p:nvPr/>
        </p:nvCxnSpPr>
        <p:spPr>
          <a:xfrm flipV="1">
            <a:off x="8946470" y="3374888"/>
            <a:ext cx="769754" cy="445067"/>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2E44CC0-6692-9788-2C9D-33B11E087CF5}"/>
              </a:ext>
            </a:extLst>
          </p:cNvPr>
          <p:cNvCxnSpPr>
            <a:cxnSpLocks/>
          </p:cNvCxnSpPr>
          <p:nvPr/>
        </p:nvCxnSpPr>
        <p:spPr>
          <a:xfrm flipV="1">
            <a:off x="10068303" y="1750981"/>
            <a:ext cx="585402" cy="2889113"/>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E58C674-3462-35C0-3D9C-9231620A20C0}"/>
              </a:ext>
            </a:extLst>
          </p:cNvPr>
          <p:cNvSpPr/>
          <p:nvPr/>
        </p:nvSpPr>
        <p:spPr>
          <a:xfrm>
            <a:off x="9319273" y="4640094"/>
            <a:ext cx="1760706" cy="5350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As expected!</a:t>
            </a:r>
            <a:endParaRPr lang="he-IL" b="1" dirty="0"/>
          </a:p>
        </p:txBody>
      </p:sp>
      <p:sp>
        <p:nvSpPr>
          <p:cNvPr id="22" name="Rectangle 21">
            <a:extLst>
              <a:ext uri="{FF2B5EF4-FFF2-40B4-BE49-F238E27FC236}">
                <a16:creationId xmlns:a16="http://schemas.microsoft.com/office/drawing/2014/main" id="{CD2322AA-3A3F-0564-0AC8-F67E331D21E8}"/>
              </a:ext>
            </a:extLst>
          </p:cNvPr>
          <p:cNvSpPr/>
          <p:nvPr/>
        </p:nvSpPr>
        <p:spPr>
          <a:xfrm>
            <a:off x="10653705" y="1206315"/>
            <a:ext cx="340467" cy="5058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 name="Picture 1">
            <a:extLst>
              <a:ext uri="{FF2B5EF4-FFF2-40B4-BE49-F238E27FC236}">
                <a16:creationId xmlns:a16="http://schemas.microsoft.com/office/drawing/2014/main" id="{D29A81FF-D2FD-FCB8-924B-DDF2C65F254A}"/>
              </a:ext>
            </a:extLst>
          </p:cNvPr>
          <p:cNvPicPr>
            <a:picLocks noChangeAspect="1"/>
          </p:cNvPicPr>
          <p:nvPr/>
        </p:nvPicPr>
        <p:blipFill>
          <a:blip r:embed="rId3"/>
          <a:stretch>
            <a:fillRect/>
          </a:stretch>
        </p:blipFill>
        <p:spPr>
          <a:xfrm>
            <a:off x="3615039" y="4578281"/>
            <a:ext cx="3530914" cy="2279719"/>
          </a:xfrm>
          <a:prstGeom prst="rect">
            <a:avLst/>
          </a:prstGeom>
        </p:spPr>
      </p:pic>
      <p:pic>
        <p:nvPicPr>
          <p:cNvPr id="7" name="Picture 6">
            <a:extLst>
              <a:ext uri="{FF2B5EF4-FFF2-40B4-BE49-F238E27FC236}">
                <a16:creationId xmlns:a16="http://schemas.microsoft.com/office/drawing/2014/main" id="{A2997B19-30DF-7251-B503-5B3CCB9A7377}"/>
              </a:ext>
            </a:extLst>
          </p:cNvPr>
          <p:cNvPicPr>
            <a:picLocks noChangeAspect="1"/>
          </p:cNvPicPr>
          <p:nvPr/>
        </p:nvPicPr>
        <p:blipFill>
          <a:blip r:embed="rId4"/>
          <a:stretch>
            <a:fillRect/>
          </a:stretch>
        </p:blipFill>
        <p:spPr>
          <a:xfrm>
            <a:off x="-42948" y="1267401"/>
            <a:ext cx="4713930" cy="405756"/>
          </a:xfrm>
          <a:prstGeom prst="rect">
            <a:avLst/>
          </a:prstGeom>
        </p:spPr>
      </p:pic>
      <p:cxnSp>
        <p:nvCxnSpPr>
          <p:cNvPr id="8" name="Straight Arrow Connector 7">
            <a:extLst>
              <a:ext uri="{FF2B5EF4-FFF2-40B4-BE49-F238E27FC236}">
                <a16:creationId xmlns:a16="http://schemas.microsoft.com/office/drawing/2014/main" id="{6EFBD6AF-71D9-BE5E-AE7F-3848E857D86C}"/>
              </a:ext>
            </a:extLst>
          </p:cNvPr>
          <p:cNvCxnSpPr>
            <a:cxnSpLocks/>
          </p:cNvCxnSpPr>
          <p:nvPr/>
        </p:nvCxnSpPr>
        <p:spPr>
          <a:xfrm flipV="1">
            <a:off x="1120354" y="1585609"/>
            <a:ext cx="626975" cy="1634248"/>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4C22D05B-0E08-7654-102C-3CB8BD19E3F8}"/>
              </a:ext>
            </a:extLst>
          </p:cNvPr>
          <p:cNvSpPr txBox="1"/>
          <p:nvPr/>
        </p:nvSpPr>
        <p:spPr>
          <a:xfrm>
            <a:off x="2149415" y="-39574"/>
            <a:ext cx="7263318" cy="54360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11.2 - List of situations tested – </a:t>
            </a:r>
            <a:r>
              <a:rPr lang="en-US" dirty="0">
                <a:solidFill>
                  <a:srgbClr val="00B050"/>
                </a:solidFill>
              </a:rPr>
              <a:t>part 4</a:t>
            </a:r>
          </a:p>
        </p:txBody>
      </p:sp>
    </p:spTree>
    <p:extLst>
      <p:ext uri="{BB962C8B-B14F-4D97-AF65-F5344CB8AC3E}">
        <p14:creationId xmlns:p14="http://schemas.microsoft.com/office/powerpoint/2010/main" val="3899373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31D1A2-80A3-FA17-03AD-25730570B52B}"/>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9</a:t>
            </a:fld>
            <a:endParaRPr lang="he-IL" sz="1600" dirty="0"/>
          </a:p>
        </p:txBody>
      </p:sp>
      <p:sp>
        <p:nvSpPr>
          <p:cNvPr id="2" name="TextBox 1">
            <a:extLst>
              <a:ext uri="{FF2B5EF4-FFF2-40B4-BE49-F238E27FC236}">
                <a16:creationId xmlns:a16="http://schemas.microsoft.com/office/drawing/2014/main" id="{124825F1-DAB6-BF49-A91C-253DED6CC4DA}"/>
              </a:ext>
            </a:extLst>
          </p:cNvPr>
          <p:cNvSpPr txBox="1"/>
          <p:nvPr/>
        </p:nvSpPr>
        <p:spPr>
          <a:xfrm>
            <a:off x="1893651" y="67310"/>
            <a:ext cx="8404698" cy="988587"/>
          </a:xfrm>
          <a:prstGeom prst="rect">
            <a:avLst/>
          </a:prstGeom>
        </p:spPr>
        <p:txBody>
          <a:bodyPr vert="horz" lIns="91440" tIns="45720" rIns="91440" bIns="45720" rtlCol="0" anchor="ctr">
            <a:normAutofit lnSpcReduction="100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11.3 - For the specific test images (see 11.2) - relevant profiles and refer relevant lines of code to prove that specific test having specific rectangle were created as required – </a:t>
            </a:r>
            <a:r>
              <a:rPr lang="en-US" dirty="0">
                <a:solidFill>
                  <a:srgbClr val="00B050"/>
                </a:solidFill>
              </a:rPr>
              <a:t>part 1</a:t>
            </a:r>
          </a:p>
        </p:txBody>
      </p:sp>
      <p:pic>
        <p:nvPicPr>
          <p:cNvPr id="7" name="Picture 6">
            <a:extLst>
              <a:ext uri="{FF2B5EF4-FFF2-40B4-BE49-F238E27FC236}">
                <a16:creationId xmlns:a16="http://schemas.microsoft.com/office/drawing/2014/main" id="{503A6B1F-28E6-1C60-494A-A15628CA8325}"/>
              </a:ext>
            </a:extLst>
          </p:cNvPr>
          <p:cNvPicPr>
            <a:picLocks noChangeAspect="1"/>
          </p:cNvPicPr>
          <p:nvPr/>
        </p:nvPicPr>
        <p:blipFill>
          <a:blip r:embed="rId2"/>
          <a:stretch>
            <a:fillRect/>
          </a:stretch>
        </p:blipFill>
        <p:spPr>
          <a:xfrm>
            <a:off x="0" y="1055897"/>
            <a:ext cx="3559108" cy="2671893"/>
          </a:xfrm>
          <a:prstGeom prst="rect">
            <a:avLst/>
          </a:prstGeom>
        </p:spPr>
      </p:pic>
      <p:grpSp>
        <p:nvGrpSpPr>
          <p:cNvPr id="13" name="Group 12">
            <a:extLst>
              <a:ext uri="{FF2B5EF4-FFF2-40B4-BE49-F238E27FC236}">
                <a16:creationId xmlns:a16="http://schemas.microsoft.com/office/drawing/2014/main" id="{6697FB14-9BF2-9827-6B70-9F09A1223520}"/>
              </a:ext>
            </a:extLst>
          </p:cNvPr>
          <p:cNvGrpSpPr/>
          <p:nvPr/>
        </p:nvGrpSpPr>
        <p:grpSpPr>
          <a:xfrm>
            <a:off x="3792975" y="1055897"/>
            <a:ext cx="2403543" cy="2548201"/>
            <a:chOff x="4697648" y="1326172"/>
            <a:chExt cx="2403543" cy="2548201"/>
          </a:xfrm>
        </p:grpSpPr>
        <p:pic>
          <p:nvPicPr>
            <p:cNvPr id="5" name="Picture 4">
              <a:extLst>
                <a:ext uri="{FF2B5EF4-FFF2-40B4-BE49-F238E27FC236}">
                  <a16:creationId xmlns:a16="http://schemas.microsoft.com/office/drawing/2014/main" id="{F0C624EC-6C6F-9921-E07F-ED5625A65DF2}"/>
                </a:ext>
              </a:extLst>
            </p:cNvPr>
            <p:cNvPicPr>
              <a:picLocks noChangeAspect="1"/>
            </p:cNvPicPr>
            <p:nvPr/>
          </p:nvPicPr>
          <p:blipFill>
            <a:blip r:embed="rId3"/>
            <a:stretch>
              <a:fillRect/>
            </a:stretch>
          </p:blipFill>
          <p:spPr>
            <a:xfrm>
              <a:off x="4697648" y="1326172"/>
              <a:ext cx="2403543" cy="2548201"/>
            </a:xfrm>
            <a:prstGeom prst="rect">
              <a:avLst/>
            </a:prstGeom>
          </p:spPr>
        </p:pic>
        <p:sp>
          <p:nvSpPr>
            <p:cNvPr id="9" name="Rectangle 8">
              <a:extLst>
                <a:ext uri="{FF2B5EF4-FFF2-40B4-BE49-F238E27FC236}">
                  <a16:creationId xmlns:a16="http://schemas.microsoft.com/office/drawing/2014/main" id="{09B0060A-851E-5DD2-F917-7F0984D0BCBA}"/>
                </a:ext>
              </a:extLst>
            </p:cNvPr>
            <p:cNvSpPr/>
            <p:nvPr/>
          </p:nvSpPr>
          <p:spPr>
            <a:xfrm>
              <a:off x="5381314" y="2347352"/>
              <a:ext cx="340467" cy="9697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1" name="Picture 10">
            <a:extLst>
              <a:ext uri="{FF2B5EF4-FFF2-40B4-BE49-F238E27FC236}">
                <a16:creationId xmlns:a16="http://schemas.microsoft.com/office/drawing/2014/main" id="{BC8FDEA6-A22F-057D-8B22-494F0EAFB9EE}"/>
              </a:ext>
            </a:extLst>
          </p:cNvPr>
          <p:cNvPicPr>
            <a:picLocks noChangeAspect="1"/>
          </p:cNvPicPr>
          <p:nvPr/>
        </p:nvPicPr>
        <p:blipFill rotWithShape="1">
          <a:blip r:embed="rId4"/>
          <a:srcRect t="1345"/>
          <a:stretch/>
        </p:blipFill>
        <p:spPr>
          <a:xfrm>
            <a:off x="0" y="3810825"/>
            <a:ext cx="6264946" cy="2852622"/>
          </a:xfrm>
          <a:prstGeom prst="rect">
            <a:avLst/>
          </a:prstGeom>
        </p:spPr>
      </p:pic>
      <p:cxnSp>
        <p:nvCxnSpPr>
          <p:cNvPr id="15" name="Straight Connector 14">
            <a:extLst>
              <a:ext uri="{FF2B5EF4-FFF2-40B4-BE49-F238E27FC236}">
                <a16:creationId xmlns:a16="http://schemas.microsoft.com/office/drawing/2014/main" id="{9B52D9D1-D7A4-9A47-2CBC-2CC225BD0FAD}"/>
              </a:ext>
            </a:extLst>
          </p:cNvPr>
          <p:cNvCxnSpPr>
            <a:cxnSpLocks/>
          </p:cNvCxnSpPr>
          <p:nvPr/>
        </p:nvCxnSpPr>
        <p:spPr>
          <a:xfrm>
            <a:off x="6361890" y="1055897"/>
            <a:ext cx="0" cy="5870197"/>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DCD1D4AD-EC4F-392D-3AFD-10BC6A2B6872}"/>
              </a:ext>
            </a:extLst>
          </p:cNvPr>
          <p:cNvPicPr>
            <a:picLocks noChangeAspect="1"/>
          </p:cNvPicPr>
          <p:nvPr/>
        </p:nvPicPr>
        <p:blipFill>
          <a:blip r:embed="rId5"/>
          <a:stretch>
            <a:fillRect/>
          </a:stretch>
        </p:blipFill>
        <p:spPr>
          <a:xfrm>
            <a:off x="9985576" y="1150173"/>
            <a:ext cx="2206424" cy="2359648"/>
          </a:xfrm>
          <a:prstGeom prst="rect">
            <a:avLst/>
          </a:prstGeom>
        </p:spPr>
      </p:pic>
      <p:pic>
        <p:nvPicPr>
          <p:cNvPr id="22" name="Picture 21">
            <a:extLst>
              <a:ext uri="{FF2B5EF4-FFF2-40B4-BE49-F238E27FC236}">
                <a16:creationId xmlns:a16="http://schemas.microsoft.com/office/drawing/2014/main" id="{1CC1F8EB-CDBD-E8DF-2327-7699591C203C}"/>
              </a:ext>
            </a:extLst>
          </p:cNvPr>
          <p:cNvPicPr>
            <a:picLocks noChangeAspect="1"/>
          </p:cNvPicPr>
          <p:nvPr/>
        </p:nvPicPr>
        <p:blipFill>
          <a:blip r:embed="rId6"/>
          <a:stretch>
            <a:fillRect/>
          </a:stretch>
        </p:blipFill>
        <p:spPr>
          <a:xfrm>
            <a:off x="6670404" y="1055897"/>
            <a:ext cx="3162300" cy="2400300"/>
          </a:xfrm>
          <a:prstGeom prst="rect">
            <a:avLst/>
          </a:prstGeom>
        </p:spPr>
      </p:pic>
      <p:cxnSp>
        <p:nvCxnSpPr>
          <p:cNvPr id="24" name="Straight Arrow Connector 23">
            <a:extLst>
              <a:ext uri="{FF2B5EF4-FFF2-40B4-BE49-F238E27FC236}">
                <a16:creationId xmlns:a16="http://schemas.microsoft.com/office/drawing/2014/main" id="{6E2010B4-E904-C1B1-E2BB-3F6E874F2097}"/>
              </a:ext>
            </a:extLst>
          </p:cNvPr>
          <p:cNvCxnSpPr>
            <a:cxnSpLocks/>
          </p:cNvCxnSpPr>
          <p:nvPr/>
        </p:nvCxnSpPr>
        <p:spPr>
          <a:xfrm flipV="1">
            <a:off x="2072964" y="1579541"/>
            <a:ext cx="160533" cy="580864"/>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BFEA94E-A506-3661-2CB5-97F620FE428E}"/>
              </a:ext>
            </a:extLst>
          </p:cNvPr>
          <p:cNvCxnSpPr>
            <a:cxnSpLocks/>
          </p:cNvCxnSpPr>
          <p:nvPr/>
        </p:nvCxnSpPr>
        <p:spPr>
          <a:xfrm>
            <a:off x="8033060" y="1150173"/>
            <a:ext cx="599834" cy="77443"/>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4321A438-BBE7-F54E-03DA-C647DD865EDC}"/>
              </a:ext>
            </a:extLst>
          </p:cNvPr>
          <p:cNvPicPr>
            <a:picLocks noChangeAspect="1"/>
          </p:cNvPicPr>
          <p:nvPr/>
        </p:nvPicPr>
        <p:blipFill>
          <a:blip r:embed="rId7"/>
          <a:stretch>
            <a:fillRect/>
          </a:stretch>
        </p:blipFill>
        <p:spPr>
          <a:xfrm>
            <a:off x="6439444" y="4120272"/>
            <a:ext cx="5715000" cy="2543175"/>
          </a:xfrm>
          <a:prstGeom prst="rect">
            <a:avLst/>
          </a:prstGeom>
        </p:spPr>
      </p:pic>
      <p:sp>
        <p:nvSpPr>
          <p:cNvPr id="33" name="Oval 32">
            <a:extLst>
              <a:ext uri="{FF2B5EF4-FFF2-40B4-BE49-F238E27FC236}">
                <a16:creationId xmlns:a16="http://schemas.microsoft.com/office/drawing/2014/main" id="{A4268847-73EF-FFF8-EEAE-BC27CECB5CD7}"/>
              </a:ext>
            </a:extLst>
          </p:cNvPr>
          <p:cNvSpPr/>
          <p:nvPr/>
        </p:nvSpPr>
        <p:spPr>
          <a:xfrm>
            <a:off x="1866062" y="2107448"/>
            <a:ext cx="265889" cy="30069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a:t>
            </a:r>
            <a:endParaRPr lang="he-IL" dirty="0"/>
          </a:p>
        </p:txBody>
      </p:sp>
      <p:sp>
        <p:nvSpPr>
          <p:cNvPr id="34" name="Oval 33">
            <a:extLst>
              <a:ext uri="{FF2B5EF4-FFF2-40B4-BE49-F238E27FC236}">
                <a16:creationId xmlns:a16="http://schemas.microsoft.com/office/drawing/2014/main" id="{5DE090C6-3386-F624-0A4C-487044E49F1B}"/>
              </a:ext>
            </a:extLst>
          </p:cNvPr>
          <p:cNvSpPr/>
          <p:nvPr/>
        </p:nvSpPr>
        <p:spPr>
          <a:xfrm>
            <a:off x="7823680" y="999826"/>
            <a:ext cx="265889" cy="30069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b</a:t>
            </a:r>
            <a:endParaRPr lang="he-IL" dirty="0"/>
          </a:p>
        </p:txBody>
      </p:sp>
      <p:sp>
        <p:nvSpPr>
          <p:cNvPr id="3" name="Rectangle 2">
            <a:extLst>
              <a:ext uri="{FF2B5EF4-FFF2-40B4-BE49-F238E27FC236}">
                <a16:creationId xmlns:a16="http://schemas.microsoft.com/office/drawing/2014/main" id="{FE0A8FB6-33D4-8EA5-93F4-80DE17F26E54}"/>
              </a:ext>
            </a:extLst>
          </p:cNvPr>
          <p:cNvSpPr/>
          <p:nvPr/>
        </p:nvSpPr>
        <p:spPr>
          <a:xfrm>
            <a:off x="10601824" y="2077076"/>
            <a:ext cx="340467" cy="9697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53721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1503</TotalTime>
  <Words>1208</Words>
  <Application>Microsoft Office PowerPoint</Application>
  <PresentationFormat>Widescreen</PresentationFormat>
  <Paragraphs>122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Calibri</vt:lpstr>
      <vt:lpstr>Cambria Math</vt:lpstr>
      <vt:lpstr>Office Theme</vt:lpstr>
      <vt:lpstr>Course: Image Processing 31651 Assignment #11 Synthetic Image Creation (Part 1) – version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21</cp:revision>
  <dcterms:created xsi:type="dcterms:W3CDTF">2024-07-28T10:56:35Z</dcterms:created>
  <dcterms:modified xsi:type="dcterms:W3CDTF">2024-08-01T11:32:22Z</dcterms:modified>
</cp:coreProperties>
</file>